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510" r:id="rId2"/>
    <p:sldId id="390" r:id="rId3"/>
    <p:sldId id="512" r:id="rId4"/>
    <p:sldId id="274" r:id="rId5"/>
    <p:sldId id="714" r:id="rId6"/>
    <p:sldId id="725" r:id="rId7"/>
    <p:sldId id="729" r:id="rId8"/>
    <p:sldId id="730" r:id="rId9"/>
    <p:sldId id="731" r:id="rId10"/>
    <p:sldId id="724" r:id="rId11"/>
    <p:sldId id="711" r:id="rId12"/>
    <p:sldId id="726" r:id="rId13"/>
    <p:sldId id="728" r:id="rId14"/>
    <p:sldId id="727" r:id="rId15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4B183"/>
    <a:srgbClr val="A6A6A6"/>
    <a:srgbClr val="ED7D31"/>
    <a:srgbClr val="4472C4"/>
    <a:srgbClr val="000000"/>
    <a:srgbClr val="494949"/>
    <a:srgbClr val="70AD47"/>
    <a:srgbClr val="9DC3E6"/>
    <a:srgbClr val="7F7F7F"/>
    <a:srgbClr val="5482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486" autoAdjust="0"/>
  </p:normalViewPr>
  <p:slideViewPr>
    <p:cSldViewPr snapToGrid="0">
      <p:cViewPr varScale="1">
        <p:scale>
          <a:sx n="85" d="100"/>
          <a:sy n="85" d="100"/>
        </p:scale>
        <p:origin x="74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CD016E-0698-4D69-A494-D1B8DABF4F3C}" type="datetimeFigureOut">
              <a:rPr lang="fr-FR" smtClean="0"/>
              <a:t>13/01/2023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F03CD6-1B4F-408C-A7A6-71D4267A7CD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661468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F03CD6-1B4F-408C-A7A6-71D4267A7CDA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792083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Films Projets Etudiants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F03CD6-1B4F-408C-A7A6-71D4267A7CDA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630959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F03CD6-1B4F-408C-A7A6-71D4267A7CDA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392382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F03CD6-1B4F-408C-A7A6-71D4267A7CDA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309792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F03CD6-1B4F-408C-A7A6-71D4267A7CDA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112249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F03CD6-1B4F-408C-A7A6-71D4267A7CDA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239776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F03CD6-1B4F-408C-A7A6-71D4267A7CDA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485992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F03CD6-1B4F-408C-A7A6-71D4267A7CDA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054614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F03CD6-1B4F-408C-A7A6-71D4267A7CDA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564138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Films Projets Etudiants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F03CD6-1B4F-408C-A7A6-71D4267A7CDA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052049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Films Projets Etudiants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F03CD6-1B4F-408C-A7A6-71D4267A7CDA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394959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Films Projets Etudiants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F03CD6-1B4F-408C-A7A6-71D4267A7CDA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022125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Films Projets Etudiants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F03CD6-1B4F-408C-A7A6-71D4267A7CDA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782118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Films Projets Etudiants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F03CD6-1B4F-408C-A7A6-71D4267A7CDA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13346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851B0EE-5B7B-4BB6-A3D1-CECEBCA032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EED05ED6-71FA-4631-A16E-18EC09B455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80D17BD-5224-4C43-8550-CCD9794DA7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22088-A0A6-411D-A477-8EFC5A876C99}" type="datetimeFigureOut">
              <a:rPr lang="fr-FR" smtClean="0"/>
              <a:t>13/01/2023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4F0D23D-A29B-4FA7-BACD-06C45AEB8C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E29065C-1F69-4BAB-80C1-556280E45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7E9D36-0D4B-4ABE-841C-6742515B383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823500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C1FB757-5426-432B-B2F7-0ACD6C320C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208AF501-370F-40FE-86B7-EED0723CC5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3D91FAC-D16B-48E1-A0A8-3A694E541D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22088-A0A6-411D-A477-8EFC5A876C99}" type="datetimeFigureOut">
              <a:rPr lang="fr-FR" smtClean="0"/>
              <a:t>13/01/2023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08630BF-0268-4DD6-9BCD-E20F37FC8A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6C71D0E-D84C-41E1-B13B-09FEFDB0E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7E9D36-0D4B-4ABE-841C-6742515B383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880633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7E538A7E-15CA-4809-9D4D-7F7E2DA174B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9A148AF3-842C-43B9-8E2E-F75A7D67A5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6DC3AF7-A2A3-4E0E-8320-EDB2F7ACAE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22088-A0A6-411D-A477-8EFC5A876C99}" type="datetimeFigureOut">
              <a:rPr lang="fr-FR" smtClean="0"/>
              <a:t>13/01/2023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474C317-ECEE-4574-8A8B-70607C5FAA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8C6B177-552A-4E05-815F-AA1969DD52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7E9D36-0D4B-4ABE-841C-6742515B383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438664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44685A4-F469-48FF-B404-AB31DB162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44B0235-3618-494A-B2CE-06B045EAA1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6104586-BD84-4105-8994-56921A78B3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22088-A0A6-411D-A477-8EFC5A876C99}" type="datetimeFigureOut">
              <a:rPr lang="fr-FR" smtClean="0"/>
              <a:t>13/01/2023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EEA7E31-9881-41C0-9A8B-2BD01B596E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24AB4FE-67C6-429E-999B-F030E14ABE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7E9D36-0D4B-4ABE-841C-6742515B383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765857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E668E1F-286F-4629-9E4A-DEB469F05A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DF7AFC5-3E06-41F5-B1E0-8A05E7D8C4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DD30FDF-F625-4865-9D35-7A088906E2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22088-A0A6-411D-A477-8EFC5A876C99}" type="datetimeFigureOut">
              <a:rPr lang="fr-FR" smtClean="0"/>
              <a:t>13/01/2023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3BFED55-DDF5-4098-AD0E-28DB647FCD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D5C994B-9133-4AAD-BAFF-A255024196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7E9D36-0D4B-4ABE-841C-6742515B383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926891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5752530-BA21-4032-8705-F85FF63C7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C7006FC-4072-407C-8C4A-115C399197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96EA899E-8027-4902-A40E-A3D6B860AE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607775D-C419-4DAE-BFCA-7218D37B75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22088-A0A6-411D-A477-8EFC5A876C99}" type="datetimeFigureOut">
              <a:rPr lang="fr-FR" smtClean="0"/>
              <a:t>13/01/2023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6BCA14AC-5159-42F1-8CF4-21E1FA3C1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B5DFA41-8E3A-43FA-B317-268EFDFBD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7E9D36-0D4B-4ABE-841C-6742515B383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046095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9D38EE3-AF24-420D-8D41-BF95B9256F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E6D300D-306B-450D-A152-732D83F9C5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5A8FD863-3F0C-4439-B2AE-856D38E984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57E182FC-9698-421C-8BEC-6A3CCADB65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61A8956D-F597-475F-896D-FB44A19A52F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61B54A26-3786-46C6-8628-7B1C37155D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22088-A0A6-411D-A477-8EFC5A876C99}" type="datetimeFigureOut">
              <a:rPr lang="fr-FR" smtClean="0"/>
              <a:t>13/01/2023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9ADB1204-78D5-4CDC-90C9-645336FACE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1CDEFBA9-6743-4C11-B6F2-CFC42C7B61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7E9D36-0D4B-4ABE-841C-6742515B383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972636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E9404C4-A314-43FB-8202-03A31C467C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7A444FFB-F056-449B-95A7-C56CC85390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22088-A0A6-411D-A477-8EFC5A876C99}" type="datetimeFigureOut">
              <a:rPr lang="fr-FR" smtClean="0"/>
              <a:t>13/01/2023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657E9081-7576-488A-89A7-512BF7970A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2A7D601-88B5-4F40-B84E-C61FB5970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7E9D36-0D4B-4ABE-841C-6742515B383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020582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93401754-96C5-4D21-BEFB-B1CA83179C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22088-A0A6-411D-A477-8EFC5A876C99}" type="datetimeFigureOut">
              <a:rPr lang="fr-FR" smtClean="0"/>
              <a:t>13/01/2023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B6A08FBB-88C6-4602-8450-498D39F34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5FBB601-32B1-4E10-8C91-C7366C234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7E9D36-0D4B-4ABE-841C-6742515B383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489046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C8E8B4D-2C6D-4B4C-9A67-D86104AD13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6BB5958-69E3-4A78-9942-1668F8AD18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2F268BBF-9385-4DC4-B042-CE3EEF76E5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A5D6E29-EEF4-4726-A8A9-EDCAC5B14B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22088-A0A6-411D-A477-8EFC5A876C99}" type="datetimeFigureOut">
              <a:rPr lang="fr-FR" smtClean="0"/>
              <a:t>13/01/2023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A9CBBAA-0DD1-4B28-B637-BFDAA7E018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4379747-E32A-46F3-B9FA-206E4F551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7E9D36-0D4B-4ABE-841C-6742515B383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583764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6F8F5D0-EC4A-4024-BA19-0E2E2DF9FC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41835EA2-51FB-4064-9A5C-FBAE0BDF02C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A266744D-102D-4ADB-B1F3-80469D1CF6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FDBD8759-E3EB-4754-A63A-3A354B6263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22088-A0A6-411D-A477-8EFC5A876C99}" type="datetimeFigureOut">
              <a:rPr lang="fr-FR" smtClean="0"/>
              <a:t>13/01/2023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F3ED7854-2E64-42CB-9C2F-BBA693F75B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844132A4-2B6A-4DA6-8FB0-9B408B9D0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7E9D36-0D4B-4ABE-841C-6742515B383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353547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015FEDDE-E311-4BC4-B73E-697AFEE411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902FAFB-6A1E-4540-9B24-EBAA0675CF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F400D4D-D952-4BFE-9BA9-87567A0CF7C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D22088-A0A6-411D-A477-8EFC5A876C99}" type="datetimeFigureOut">
              <a:rPr lang="fr-FR" smtClean="0"/>
              <a:t>13/01/2023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94251BB-45AF-4CB5-B528-0C59FBE399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BEB6068-8D48-4639-B3D5-587BBD82A2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7E9D36-0D4B-4ABE-841C-6742515B383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2954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1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1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.png"/><Relationship Id="rId7" Type="http://schemas.openxmlformats.org/officeDocument/2006/relationships/image" Target="../media/image13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emf"/><Relationship Id="rId5" Type="http://schemas.openxmlformats.org/officeDocument/2006/relationships/image" Target="../media/image11.emf"/><Relationship Id="rId4" Type="http://schemas.openxmlformats.org/officeDocument/2006/relationships/image" Target="../media/image10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 descr="Une image contenant texte&#10;&#10;Description générée automatiquement">
            <a:extLst>
              <a:ext uri="{FF2B5EF4-FFF2-40B4-BE49-F238E27FC236}">
                <a16:creationId xmlns:a16="http://schemas.microsoft.com/office/drawing/2014/main" id="{370AFF04-BD95-4909-88DA-D59E3BF6EC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037" y="142447"/>
            <a:ext cx="4322618" cy="1775681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750A39F1-9F5B-400A-9C8B-F99ECE37F274}"/>
              </a:ext>
            </a:extLst>
          </p:cNvPr>
          <p:cNvSpPr txBox="1"/>
          <p:nvPr/>
        </p:nvSpPr>
        <p:spPr>
          <a:xfrm>
            <a:off x="1800334" y="1779627"/>
            <a:ext cx="34366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solidFill>
                  <a:schemeClr val="accent2"/>
                </a:solidFill>
                <a:latin typeface="Raleway" pitchFamily="2" charset="0"/>
              </a:rPr>
              <a:t>http://lense.institutoptique.fr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2915ED72-A55E-4178-AE6A-D3AA5D2CFDA2}"/>
              </a:ext>
            </a:extLst>
          </p:cNvPr>
          <p:cNvSpPr txBox="1"/>
          <p:nvPr/>
        </p:nvSpPr>
        <p:spPr>
          <a:xfrm>
            <a:off x="608844" y="3693809"/>
            <a:ext cx="604364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000" dirty="0">
                <a:solidFill>
                  <a:schemeClr val="bg1">
                    <a:lumMod val="65000"/>
                  </a:schemeClr>
                </a:solidFill>
                <a:latin typeface="Raleway ExtraBold" pitchFamily="2" charset="0"/>
              </a:rPr>
              <a:t>Ingénierie électronique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98204682-9E56-4968-8967-0346ACAF0ACA}"/>
              </a:ext>
            </a:extLst>
          </p:cNvPr>
          <p:cNvSpPr txBox="1"/>
          <p:nvPr/>
        </p:nvSpPr>
        <p:spPr>
          <a:xfrm>
            <a:off x="608844" y="4401695"/>
            <a:ext cx="2584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>
                <a:solidFill>
                  <a:schemeClr val="bg1">
                    <a:lumMod val="75000"/>
                  </a:schemeClr>
                </a:solidFill>
                <a:latin typeface="Raleway" pitchFamily="2" charset="0"/>
              </a:rPr>
              <a:t>Approche Projet</a:t>
            </a:r>
            <a:endParaRPr lang="fr-FR" sz="2400" b="1" dirty="0">
              <a:solidFill>
                <a:schemeClr val="tx1">
                  <a:lumMod val="50000"/>
                  <a:lumOff val="50000"/>
                </a:schemeClr>
              </a:solidFill>
              <a:latin typeface="Raleway" pitchFamily="2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00CB799-4AAF-2501-C9CF-7B31B3370426}"/>
              </a:ext>
            </a:extLst>
          </p:cNvPr>
          <p:cNvSpPr/>
          <p:nvPr/>
        </p:nvSpPr>
        <p:spPr>
          <a:xfrm>
            <a:off x="0" y="0"/>
            <a:ext cx="313934" cy="685799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C159CED1-E3FF-8178-44E2-2052B50528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0865" y="2399264"/>
            <a:ext cx="2349982" cy="2169580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D06DEA4F-9CFD-ACCD-7B67-FFE729837B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29733" y="363795"/>
            <a:ext cx="2349982" cy="1951681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9B225D56-6211-6D97-7567-CDC7DAA734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01548" y="5075034"/>
            <a:ext cx="3301638" cy="1564358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770CFEA7-5E4E-B4EE-744F-90FEE870B0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76630" y="3308715"/>
            <a:ext cx="2226556" cy="1600812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5DFC8408-54A6-70D8-C159-17ED54D231F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55522" y="1939680"/>
            <a:ext cx="1547337" cy="1173197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E8AB4387-5779-13B9-DC6D-34FAF893381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12927" y="320232"/>
            <a:ext cx="1927406" cy="1600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9639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A5191D21-18CB-4320-BE28-4C52F7D605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037" y="142447"/>
            <a:ext cx="2503054" cy="1028225"/>
          </a:xfrm>
          <a:prstGeom prst="rect">
            <a:avLst/>
          </a:prstGeom>
        </p:spPr>
      </p:pic>
      <p:pic>
        <p:nvPicPr>
          <p:cNvPr id="7" name="Image 6" descr="Une image contenant extérieur, lumière, nuit&#10;&#10;Description générée automatiquement">
            <a:extLst>
              <a:ext uri="{FF2B5EF4-FFF2-40B4-BE49-F238E27FC236}">
                <a16:creationId xmlns:a16="http://schemas.microsoft.com/office/drawing/2014/main" id="{C8A9DD4D-68F7-478E-8F73-4B45DB5203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4945" y="4762002"/>
            <a:ext cx="1487055" cy="2095998"/>
          </a:xfrm>
          <a:prstGeom prst="rect">
            <a:avLst/>
          </a:prstGeom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A6C84BC1-B20F-8D42-6D00-A3ED59720D23}"/>
              </a:ext>
            </a:extLst>
          </p:cNvPr>
          <p:cNvSpPr txBox="1"/>
          <p:nvPr/>
        </p:nvSpPr>
        <p:spPr>
          <a:xfrm>
            <a:off x="1963998" y="1970189"/>
            <a:ext cx="719885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>
                <a:solidFill>
                  <a:srgbClr val="F4B183"/>
                </a:solidFill>
                <a:latin typeface="Interstate" panose="00000400000000000000" pitchFamily="2" charset="0"/>
              </a:rPr>
              <a:t>Documentation de chaque fonctionnalité </a:t>
            </a:r>
            <a:r>
              <a:rPr lang="fr-FR" sz="2400" dirty="0">
                <a:solidFill>
                  <a:schemeClr val="bg2"/>
                </a:solidFill>
                <a:latin typeface="Interstate" panose="00000400000000000000" pitchFamily="2" charset="0"/>
              </a:rPr>
              <a:t>avec </a:t>
            </a:r>
            <a:r>
              <a:rPr lang="fr-FR" sz="2400" dirty="0">
                <a:solidFill>
                  <a:srgbClr val="F4B183"/>
                </a:solidFill>
                <a:latin typeface="Interstate" panose="00000400000000000000" pitchFamily="2" charset="0"/>
              </a:rPr>
              <a:t>résultats</a:t>
            </a:r>
            <a:r>
              <a:rPr lang="fr-FR" sz="2400" dirty="0">
                <a:solidFill>
                  <a:schemeClr val="bg2"/>
                </a:solidFill>
                <a:latin typeface="Interstate" panose="00000400000000000000" pitchFamily="2" charset="0"/>
              </a:rPr>
              <a:t> des tests de validation et </a:t>
            </a:r>
            <a:r>
              <a:rPr lang="fr-FR" sz="2400" dirty="0">
                <a:solidFill>
                  <a:srgbClr val="F4B183"/>
                </a:solidFill>
                <a:latin typeface="Interstate" panose="00000400000000000000" pitchFamily="2" charset="0"/>
              </a:rPr>
              <a:t>protocoles</a:t>
            </a:r>
            <a:endParaRPr lang="fr-FR" sz="2400" baseline="-25000" dirty="0">
              <a:solidFill>
                <a:srgbClr val="F4B183"/>
              </a:solidFill>
            </a:endParaRPr>
          </a:p>
        </p:txBody>
      </p:sp>
      <p:sp>
        <p:nvSpPr>
          <p:cNvPr id="19" name="Flèche : droite 18">
            <a:extLst>
              <a:ext uri="{FF2B5EF4-FFF2-40B4-BE49-F238E27FC236}">
                <a16:creationId xmlns:a16="http://schemas.microsoft.com/office/drawing/2014/main" id="{053BF227-F8A3-4035-0BAB-D876F40E4EAD}"/>
              </a:ext>
            </a:extLst>
          </p:cNvPr>
          <p:cNvSpPr/>
          <p:nvPr/>
        </p:nvSpPr>
        <p:spPr>
          <a:xfrm>
            <a:off x="1657111" y="2032949"/>
            <a:ext cx="212436" cy="33425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B0F0"/>
              </a:solidFill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639DF40B-270D-AEF1-C00C-679BFC29F8C9}"/>
              </a:ext>
            </a:extLst>
          </p:cNvPr>
          <p:cNvSpPr txBox="1"/>
          <p:nvPr/>
        </p:nvSpPr>
        <p:spPr>
          <a:xfrm>
            <a:off x="3180594" y="502660"/>
            <a:ext cx="39372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  <a:latin typeface="Raleway ExtraBold" pitchFamily="2" charset="0"/>
              </a:rPr>
              <a:t>Projets Semestre 6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9D5BD690-1B1D-E96D-431D-D780D271EE0D}"/>
              </a:ext>
            </a:extLst>
          </p:cNvPr>
          <p:cNvSpPr txBox="1"/>
          <p:nvPr/>
        </p:nvSpPr>
        <p:spPr>
          <a:xfrm>
            <a:off x="3180594" y="213302"/>
            <a:ext cx="41793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bg2"/>
                </a:solidFill>
                <a:latin typeface="Raleway" pitchFamily="2" charset="0"/>
              </a:rPr>
              <a:t>Electronique pour le Traitement de l’Information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49F966F-DC49-7B1B-550D-7CE5FD1DFEDC}"/>
              </a:ext>
            </a:extLst>
          </p:cNvPr>
          <p:cNvSpPr/>
          <p:nvPr/>
        </p:nvSpPr>
        <p:spPr>
          <a:xfrm>
            <a:off x="0" y="0"/>
            <a:ext cx="313934" cy="685799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E1F0C8F8-993A-DDF7-0C48-CAA6EE168251}"/>
              </a:ext>
            </a:extLst>
          </p:cNvPr>
          <p:cNvSpPr txBox="1"/>
          <p:nvPr/>
        </p:nvSpPr>
        <p:spPr>
          <a:xfrm>
            <a:off x="1133427" y="1273592"/>
            <a:ext cx="84282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rgbClr val="F4B183"/>
                </a:solidFill>
                <a:latin typeface="Raleway ExtraBold" pitchFamily="2" charset="0"/>
              </a:rPr>
              <a:t>Livrables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73C80B6D-641E-E2AF-E47D-54CE16B0F6AD}"/>
              </a:ext>
            </a:extLst>
          </p:cNvPr>
          <p:cNvSpPr txBox="1"/>
          <p:nvPr/>
        </p:nvSpPr>
        <p:spPr>
          <a:xfrm>
            <a:off x="1963998" y="2743530"/>
            <a:ext cx="719885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>
                <a:solidFill>
                  <a:srgbClr val="F4B183"/>
                </a:solidFill>
                <a:latin typeface="Interstate" panose="00000400000000000000" pitchFamily="2" charset="0"/>
              </a:rPr>
              <a:t>Avancement du projet </a:t>
            </a:r>
            <a:r>
              <a:rPr lang="fr-FR" sz="2400" dirty="0">
                <a:solidFill>
                  <a:schemeClr val="bg2"/>
                </a:solidFill>
                <a:latin typeface="Interstate" panose="00000400000000000000" pitchFamily="2" charset="0"/>
              </a:rPr>
              <a:t>par séance / </a:t>
            </a:r>
            <a:r>
              <a:rPr lang="fr-FR" sz="2400" dirty="0">
                <a:solidFill>
                  <a:srgbClr val="F4B183"/>
                </a:solidFill>
                <a:latin typeface="Interstate" panose="00000400000000000000" pitchFamily="2" charset="0"/>
              </a:rPr>
              <a:t>Répartition des tâches</a:t>
            </a:r>
            <a:endParaRPr lang="fr-FR" sz="2400" baseline="-25000" dirty="0">
              <a:solidFill>
                <a:srgbClr val="F4B183"/>
              </a:solidFill>
            </a:endParaRPr>
          </a:p>
        </p:txBody>
      </p:sp>
      <p:sp>
        <p:nvSpPr>
          <p:cNvPr id="6" name="Flèche : droite 5">
            <a:extLst>
              <a:ext uri="{FF2B5EF4-FFF2-40B4-BE49-F238E27FC236}">
                <a16:creationId xmlns:a16="http://schemas.microsoft.com/office/drawing/2014/main" id="{9948EFB5-90FB-8041-C884-20A8E6C4A2D3}"/>
              </a:ext>
            </a:extLst>
          </p:cNvPr>
          <p:cNvSpPr/>
          <p:nvPr/>
        </p:nvSpPr>
        <p:spPr>
          <a:xfrm>
            <a:off x="1657111" y="2806290"/>
            <a:ext cx="212436" cy="33425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B0F0"/>
              </a:solidFill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DEFE209C-E0BE-FA99-8F12-E4DDF1112E98}"/>
              </a:ext>
            </a:extLst>
          </p:cNvPr>
          <p:cNvSpPr txBox="1"/>
          <p:nvPr/>
        </p:nvSpPr>
        <p:spPr>
          <a:xfrm>
            <a:off x="1963998" y="3182621"/>
            <a:ext cx="719885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>
                <a:solidFill>
                  <a:schemeClr val="bg2"/>
                </a:solidFill>
                <a:latin typeface="Interstate" panose="00000400000000000000" pitchFamily="2" charset="0"/>
              </a:rPr>
              <a:t>Liste des nouvelles </a:t>
            </a:r>
            <a:r>
              <a:rPr lang="fr-FR" sz="2400" dirty="0">
                <a:solidFill>
                  <a:srgbClr val="F4B183"/>
                </a:solidFill>
                <a:latin typeface="Interstate" panose="00000400000000000000" pitchFamily="2" charset="0"/>
              </a:rPr>
              <a:t>compétences acquises</a:t>
            </a:r>
            <a:endParaRPr lang="fr-FR" sz="2400" baseline="-25000" dirty="0">
              <a:solidFill>
                <a:srgbClr val="F4B183"/>
              </a:solidFill>
            </a:endParaRPr>
          </a:p>
        </p:txBody>
      </p:sp>
      <p:sp>
        <p:nvSpPr>
          <p:cNvPr id="10" name="Flèche : droite 9">
            <a:extLst>
              <a:ext uri="{FF2B5EF4-FFF2-40B4-BE49-F238E27FC236}">
                <a16:creationId xmlns:a16="http://schemas.microsoft.com/office/drawing/2014/main" id="{F2AD32BB-AD67-5F7D-AC5B-17CF96CDB164}"/>
              </a:ext>
            </a:extLst>
          </p:cNvPr>
          <p:cNvSpPr/>
          <p:nvPr/>
        </p:nvSpPr>
        <p:spPr>
          <a:xfrm>
            <a:off x="1657111" y="3245381"/>
            <a:ext cx="212436" cy="33425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B0F0"/>
              </a:solidFill>
            </a:endParaRP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A0A68268-0607-55DF-A876-1376FE23C944}"/>
              </a:ext>
            </a:extLst>
          </p:cNvPr>
          <p:cNvSpPr txBox="1"/>
          <p:nvPr/>
        </p:nvSpPr>
        <p:spPr>
          <a:xfrm>
            <a:off x="1963998" y="3617121"/>
            <a:ext cx="719885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>
                <a:solidFill>
                  <a:srgbClr val="F4B183"/>
                </a:solidFill>
                <a:latin typeface="Interstate" panose="00000400000000000000" pitchFamily="2" charset="0"/>
              </a:rPr>
              <a:t>Codes commentés</a:t>
            </a:r>
            <a:endParaRPr lang="fr-FR" sz="2400" baseline="-25000" dirty="0">
              <a:solidFill>
                <a:srgbClr val="F4B183"/>
              </a:solidFill>
            </a:endParaRPr>
          </a:p>
        </p:txBody>
      </p:sp>
      <p:sp>
        <p:nvSpPr>
          <p:cNvPr id="28" name="Flèche : droite 27">
            <a:extLst>
              <a:ext uri="{FF2B5EF4-FFF2-40B4-BE49-F238E27FC236}">
                <a16:creationId xmlns:a16="http://schemas.microsoft.com/office/drawing/2014/main" id="{54F2606D-3D7B-414A-9AE1-9B9853CBDD75}"/>
              </a:ext>
            </a:extLst>
          </p:cNvPr>
          <p:cNvSpPr/>
          <p:nvPr/>
        </p:nvSpPr>
        <p:spPr>
          <a:xfrm>
            <a:off x="1657111" y="3679881"/>
            <a:ext cx="212436" cy="33425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02906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ZoneTexte 11">
            <a:extLst>
              <a:ext uri="{FF2B5EF4-FFF2-40B4-BE49-F238E27FC236}">
                <a16:creationId xmlns:a16="http://schemas.microsoft.com/office/drawing/2014/main" id="{89C71B99-2A9E-446B-B1DD-1B9A1888075D}"/>
              </a:ext>
            </a:extLst>
          </p:cNvPr>
          <p:cNvSpPr txBox="1"/>
          <p:nvPr/>
        </p:nvSpPr>
        <p:spPr>
          <a:xfrm>
            <a:off x="3180594" y="502660"/>
            <a:ext cx="39372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  <a:latin typeface="Raleway ExtraBold" pitchFamily="2" charset="0"/>
              </a:rPr>
              <a:t>Projets Semestre 6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62A295B4-38BE-467D-8B26-C2E072385141}"/>
              </a:ext>
            </a:extLst>
          </p:cNvPr>
          <p:cNvSpPr txBox="1"/>
          <p:nvPr/>
        </p:nvSpPr>
        <p:spPr>
          <a:xfrm>
            <a:off x="3180594" y="213302"/>
            <a:ext cx="41793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bg2"/>
                </a:solidFill>
                <a:latin typeface="Raleway" pitchFamily="2" charset="0"/>
              </a:rPr>
              <a:t>Electronique pour le Traitement de l’Information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5171060E-807B-88A7-7613-F4BC4194ADE0}"/>
              </a:ext>
            </a:extLst>
          </p:cNvPr>
          <p:cNvSpPr txBox="1"/>
          <p:nvPr/>
        </p:nvSpPr>
        <p:spPr>
          <a:xfrm>
            <a:off x="1549079" y="2058253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fr-FR" sz="1800" b="1" i="0" u="none" strike="noStrike" dirty="0">
                <a:solidFill>
                  <a:srgbClr val="F4B183"/>
                </a:solidFill>
                <a:effectLst/>
                <a:latin typeface="Trebuchet MS" panose="020B0603020202020204" pitchFamily="34" charset="0"/>
              </a:rPr>
              <a:t>Projets d’ingénierie en électronique / interfaçage</a:t>
            </a:r>
            <a:br>
              <a:rPr lang="fr-FR" sz="1800" b="1" i="0" u="none" strike="noStrike" dirty="0">
                <a:solidFill>
                  <a:srgbClr val="F4B183"/>
                </a:solidFill>
                <a:effectLst/>
                <a:latin typeface="Trebuchet MS" panose="020B0603020202020204" pitchFamily="34" charset="0"/>
              </a:rPr>
            </a:br>
            <a:r>
              <a:rPr lang="fr-FR" sz="1800" b="1" i="0" u="none" strike="noStrike" dirty="0">
                <a:solidFill>
                  <a:srgbClr val="F4B183"/>
                </a:solidFill>
                <a:effectLst/>
                <a:latin typeface="Trebuchet MS" panose="020B0603020202020204" pitchFamily="34" charset="0"/>
              </a:rPr>
              <a:t>acquisition et traitemen</a:t>
            </a:r>
            <a:r>
              <a:rPr lang="fr-FR" b="1" dirty="0">
                <a:solidFill>
                  <a:srgbClr val="F4B183"/>
                </a:solidFill>
                <a:latin typeface="Trebuchet MS" panose="020B0603020202020204" pitchFamily="34" charset="0"/>
              </a:rPr>
              <a:t>t de données</a:t>
            </a:r>
            <a:endParaRPr lang="fr-FR" dirty="0">
              <a:solidFill>
                <a:srgbClr val="F4B183"/>
              </a:solidFill>
            </a:endParaRPr>
          </a:p>
        </p:txBody>
      </p:sp>
      <p:sp>
        <p:nvSpPr>
          <p:cNvPr id="18" name="Triangle isocèle 17">
            <a:extLst>
              <a:ext uri="{FF2B5EF4-FFF2-40B4-BE49-F238E27FC236}">
                <a16:creationId xmlns:a16="http://schemas.microsoft.com/office/drawing/2014/main" id="{2C40F032-6C4A-97F8-6BD8-7F29F6E17572}"/>
              </a:ext>
            </a:extLst>
          </p:cNvPr>
          <p:cNvSpPr/>
          <p:nvPr/>
        </p:nvSpPr>
        <p:spPr>
          <a:xfrm rot="5400000">
            <a:off x="1167216" y="2229019"/>
            <a:ext cx="646331" cy="304800"/>
          </a:xfrm>
          <a:prstGeom prst="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4B183"/>
              </a:solidFill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1240199B-EEF8-203D-5C5B-C09F2D87B5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534" y="3659327"/>
            <a:ext cx="1884983" cy="1258682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7294721A-C8C3-78F2-0314-0A1C03695A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7282" y="3646707"/>
            <a:ext cx="1906958" cy="1287816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399E9665-2539-86E8-6F5B-E054A560E4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4826" y="4946036"/>
            <a:ext cx="1869691" cy="1258681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36B74189-9DFD-A12A-7686-B67623696C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07283" y="4934523"/>
            <a:ext cx="1894192" cy="1258681"/>
          </a:xfrm>
          <a:prstGeom prst="rect">
            <a:avLst/>
          </a:prstGeom>
        </p:spPr>
      </p:pic>
      <p:sp>
        <p:nvSpPr>
          <p:cNvPr id="27" name="ZoneTexte 26">
            <a:extLst>
              <a:ext uri="{FF2B5EF4-FFF2-40B4-BE49-F238E27FC236}">
                <a16:creationId xmlns:a16="http://schemas.microsoft.com/office/drawing/2014/main" id="{81623844-B4B9-D90E-512C-F19026C8E674}"/>
              </a:ext>
            </a:extLst>
          </p:cNvPr>
          <p:cNvSpPr txBox="1"/>
          <p:nvPr/>
        </p:nvSpPr>
        <p:spPr>
          <a:xfrm>
            <a:off x="4620849" y="3794570"/>
            <a:ext cx="394717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>
                <a:solidFill>
                  <a:schemeClr val="bg2"/>
                </a:solidFill>
                <a:latin typeface="Arial" panose="020B0604020202020204" pitchFamily="34" charset="0"/>
              </a:rPr>
              <a:t>Interfaçage Python / Nucléo / Instrumentation</a:t>
            </a:r>
            <a:endParaRPr lang="fr-FR" sz="1200" dirty="0">
              <a:solidFill>
                <a:schemeClr val="bg2"/>
              </a:solidFill>
            </a:endParaRP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7F0ACBF5-0E23-D490-5FE4-750406F83270}"/>
              </a:ext>
            </a:extLst>
          </p:cNvPr>
          <p:cNvSpPr txBox="1"/>
          <p:nvPr/>
        </p:nvSpPr>
        <p:spPr>
          <a:xfrm>
            <a:off x="4620849" y="4035765"/>
            <a:ext cx="394717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>
                <a:solidFill>
                  <a:schemeClr val="bg2"/>
                </a:solidFill>
                <a:latin typeface="Arial" panose="020B0604020202020204" pitchFamily="34" charset="0"/>
              </a:rPr>
              <a:t>Développement de bibliothèques réutilisables</a:t>
            </a:r>
            <a:endParaRPr lang="fr-FR" sz="1200" dirty="0">
              <a:solidFill>
                <a:schemeClr val="bg2"/>
              </a:solidFill>
            </a:endParaRPr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D679C386-799D-6087-C6F8-E777B4898FA7}"/>
              </a:ext>
            </a:extLst>
          </p:cNvPr>
          <p:cNvSpPr txBox="1"/>
          <p:nvPr/>
        </p:nvSpPr>
        <p:spPr>
          <a:xfrm>
            <a:off x="4620849" y="4504468"/>
            <a:ext cx="394717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>
                <a:solidFill>
                  <a:schemeClr val="bg2"/>
                </a:solidFill>
                <a:latin typeface="Arial" panose="020B0604020202020204" pitchFamily="34" charset="0"/>
              </a:rPr>
              <a:t>Conception de maquettes pédagogiques</a:t>
            </a:r>
            <a:endParaRPr lang="fr-FR" sz="1200" dirty="0">
              <a:solidFill>
                <a:schemeClr val="bg2"/>
              </a:solidFill>
            </a:endParaRPr>
          </a:p>
        </p:txBody>
      </p:sp>
      <p:sp>
        <p:nvSpPr>
          <p:cNvPr id="45" name="Triangle isocèle 44">
            <a:extLst>
              <a:ext uri="{FF2B5EF4-FFF2-40B4-BE49-F238E27FC236}">
                <a16:creationId xmlns:a16="http://schemas.microsoft.com/office/drawing/2014/main" id="{CC3C8583-D33E-4E44-AF03-F7013C019E4A}"/>
              </a:ext>
            </a:extLst>
          </p:cNvPr>
          <p:cNvSpPr/>
          <p:nvPr/>
        </p:nvSpPr>
        <p:spPr>
          <a:xfrm rot="5400000">
            <a:off x="4444521" y="4068312"/>
            <a:ext cx="150300" cy="202356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865AED80-2EA4-4647-B700-4A25E195BA8D}"/>
              </a:ext>
            </a:extLst>
          </p:cNvPr>
          <p:cNvSpPr txBox="1"/>
          <p:nvPr/>
        </p:nvSpPr>
        <p:spPr>
          <a:xfrm>
            <a:off x="4612926" y="4270498"/>
            <a:ext cx="394717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>
                <a:solidFill>
                  <a:schemeClr val="bg2"/>
                </a:solidFill>
                <a:latin typeface="Arial" panose="020B0604020202020204" pitchFamily="34" charset="0"/>
              </a:rPr>
              <a:t>Ressources pédagogiques / Documentation</a:t>
            </a:r>
            <a:endParaRPr lang="fr-FR" sz="1200" dirty="0">
              <a:solidFill>
                <a:schemeClr val="bg2"/>
              </a:solidFill>
            </a:endParaRPr>
          </a:p>
        </p:txBody>
      </p:sp>
      <p:sp>
        <p:nvSpPr>
          <p:cNvPr id="47" name="Triangle isocèle 46">
            <a:extLst>
              <a:ext uri="{FF2B5EF4-FFF2-40B4-BE49-F238E27FC236}">
                <a16:creationId xmlns:a16="http://schemas.microsoft.com/office/drawing/2014/main" id="{58F12510-57C9-7DF6-B3A9-0430277832D9}"/>
              </a:ext>
            </a:extLst>
          </p:cNvPr>
          <p:cNvSpPr/>
          <p:nvPr/>
        </p:nvSpPr>
        <p:spPr>
          <a:xfrm rot="5400000">
            <a:off x="2281499" y="3072076"/>
            <a:ext cx="238982" cy="202356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ZoneTexte 47">
            <a:extLst>
              <a:ext uri="{FF2B5EF4-FFF2-40B4-BE49-F238E27FC236}">
                <a16:creationId xmlns:a16="http://schemas.microsoft.com/office/drawing/2014/main" id="{83FA898B-D086-76CC-87EA-DE0E49B8D648}"/>
              </a:ext>
            </a:extLst>
          </p:cNvPr>
          <p:cNvSpPr txBox="1"/>
          <p:nvPr/>
        </p:nvSpPr>
        <p:spPr>
          <a:xfrm>
            <a:off x="2580825" y="3022499"/>
            <a:ext cx="53734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dirty="0">
                <a:solidFill>
                  <a:schemeClr val="bg2"/>
                </a:solidFill>
                <a:latin typeface="Arial" panose="020B0604020202020204" pitchFamily="34" charset="0"/>
              </a:rPr>
              <a:t>Pour </a:t>
            </a:r>
            <a:r>
              <a:rPr lang="fr-FR" sz="1400" b="1" dirty="0">
                <a:solidFill>
                  <a:schemeClr val="bg2"/>
                </a:solidFill>
                <a:latin typeface="Arial" panose="020B0604020202020204" pitchFamily="34" charset="0"/>
              </a:rPr>
              <a:t>vous mettre en situation quasi professionnelle</a:t>
            </a:r>
            <a:endParaRPr lang="fr-FR" sz="1400" b="1" dirty="0">
              <a:solidFill>
                <a:schemeClr val="bg2"/>
              </a:solidFill>
            </a:endParaRPr>
          </a:p>
        </p:txBody>
      </p:sp>
      <p:pic>
        <p:nvPicPr>
          <p:cNvPr id="50" name="Image 49">
            <a:extLst>
              <a:ext uri="{FF2B5EF4-FFF2-40B4-BE49-F238E27FC236}">
                <a16:creationId xmlns:a16="http://schemas.microsoft.com/office/drawing/2014/main" id="{7AA580FB-84A1-9586-0E85-5828039613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01474" y="4918009"/>
            <a:ext cx="1888031" cy="1275195"/>
          </a:xfrm>
          <a:prstGeom prst="rect">
            <a:avLst/>
          </a:prstGeom>
        </p:spPr>
      </p:pic>
      <p:pic>
        <p:nvPicPr>
          <p:cNvPr id="52" name="Image 51">
            <a:extLst>
              <a:ext uri="{FF2B5EF4-FFF2-40B4-BE49-F238E27FC236}">
                <a16:creationId xmlns:a16="http://schemas.microsoft.com/office/drawing/2014/main" id="{6C59EF25-7352-CDBC-989A-DE7F1131176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02497" y="4946036"/>
            <a:ext cx="1873066" cy="1250744"/>
          </a:xfrm>
          <a:prstGeom prst="rect">
            <a:avLst/>
          </a:prstGeom>
        </p:spPr>
      </p:pic>
      <p:pic>
        <p:nvPicPr>
          <p:cNvPr id="54" name="Image 53">
            <a:extLst>
              <a:ext uri="{FF2B5EF4-FFF2-40B4-BE49-F238E27FC236}">
                <a16:creationId xmlns:a16="http://schemas.microsoft.com/office/drawing/2014/main" id="{45523465-4B7B-EE75-01F4-CD40DAC1FB5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90527" y="4934523"/>
            <a:ext cx="1874512" cy="1261926"/>
          </a:xfrm>
          <a:prstGeom prst="rect">
            <a:avLst/>
          </a:prstGeom>
        </p:spPr>
      </p:pic>
      <p:sp>
        <p:nvSpPr>
          <p:cNvPr id="55" name="Triangle isocèle 54">
            <a:extLst>
              <a:ext uri="{FF2B5EF4-FFF2-40B4-BE49-F238E27FC236}">
                <a16:creationId xmlns:a16="http://schemas.microsoft.com/office/drawing/2014/main" id="{E05BBC3B-73F1-B627-8423-84304A57F467}"/>
              </a:ext>
            </a:extLst>
          </p:cNvPr>
          <p:cNvSpPr/>
          <p:nvPr/>
        </p:nvSpPr>
        <p:spPr>
          <a:xfrm rot="5400000">
            <a:off x="4444521" y="3836029"/>
            <a:ext cx="150300" cy="202356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6" name="Triangle isocèle 55">
            <a:extLst>
              <a:ext uri="{FF2B5EF4-FFF2-40B4-BE49-F238E27FC236}">
                <a16:creationId xmlns:a16="http://schemas.microsoft.com/office/drawing/2014/main" id="{6015CA2A-A3C4-9020-BAC5-9A5B8634D2B3}"/>
              </a:ext>
            </a:extLst>
          </p:cNvPr>
          <p:cNvSpPr/>
          <p:nvPr/>
        </p:nvSpPr>
        <p:spPr>
          <a:xfrm rot="5400000">
            <a:off x="4436598" y="4300595"/>
            <a:ext cx="150300" cy="202356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7" name="Triangle isocèle 56">
            <a:extLst>
              <a:ext uri="{FF2B5EF4-FFF2-40B4-BE49-F238E27FC236}">
                <a16:creationId xmlns:a16="http://schemas.microsoft.com/office/drawing/2014/main" id="{45387CA2-3CC7-EDE2-EB3C-DE71B5DB5219}"/>
              </a:ext>
            </a:extLst>
          </p:cNvPr>
          <p:cNvSpPr/>
          <p:nvPr/>
        </p:nvSpPr>
        <p:spPr>
          <a:xfrm rot="5400000">
            <a:off x="4444521" y="4517813"/>
            <a:ext cx="150300" cy="202356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9" name="Image 58">
            <a:extLst>
              <a:ext uri="{FF2B5EF4-FFF2-40B4-BE49-F238E27FC236}">
                <a16:creationId xmlns:a16="http://schemas.microsoft.com/office/drawing/2014/main" id="{65C1FD6D-0C8D-421D-F8E8-3E7DD6FA236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77394" y="3703836"/>
            <a:ext cx="1873067" cy="1214138"/>
          </a:xfrm>
          <a:prstGeom prst="rect">
            <a:avLst/>
          </a:prstGeom>
        </p:spPr>
      </p:pic>
      <p:pic>
        <p:nvPicPr>
          <p:cNvPr id="61" name="Image 60">
            <a:extLst>
              <a:ext uri="{FF2B5EF4-FFF2-40B4-BE49-F238E27FC236}">
                <a16:creationId xmlns:a16="http://schemas.microsoft.com/office/drawing/2014/main" id="{03310546-6909-D7F2-02ED-D1EB3B6D5C9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850461" y="4946036"/>
            <a:ext cx="1891380" cy="1238107"/>
          </a:xfrm>
          <a:prstGeom prst="rect">
            <a:avLst/>
          </a:prstGeom>
        </p:spPr>
      </p:pic>
      <p:pic>
        <p:nvPicPr>
          <p:cNvPr id="63" name="Image 62">
            <a:extLst>
              <a:ext uri="{FF2B5EF4-FFF2-40B4-BE49-F238E27FC236}">
                <a16:creationId xmlns:a16="http://schemas.microsoft.com/office/drawing/2014/main" id="{C123E035-C4E5-F2D6-0F2B-4D085310E26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881457" y="3703836"/>
            <a:ext cx="1875273" cy="1252238"/>
          </a:xfrm>
          <a:prstGeom prst="rect">
            <a:avLst/>
          </a:prstGeom>
        </p:spPr>
      </p:pic>
      <p:sp>
        <p:nvSpPr>
          <p:cNvPr id="64" name="ZoneTexte 63">
            <a:extLst>
              <a:ext uri="{FF2B5EF4-FFF2-40B4-BE49-F238E27FC236}">
                <a16:creationId xmlns:a16="http://schemas.microsoft.com/office/drawing/2014/main" id="{4F92AF3A-9958-8777-8B68-E2C1E7211946}"/>
              </a:ext>
            </a:extLst>
          </p:cNvPr>
          <p:cNvSpPr txBox="1"/>
          <p:nvPr/>
        </p:nvSpPr>
        <p:spPr>
          <a:xfrm>
            <a:off x="8336578" y="1503557"/>
            <a:ext cx="362928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dirty="0">
                <a:solidFill>
                  <a:schemeClr val="bg2"/>
                </a:solidFill>
                <a:latin typeface="Interstate" panose="00000400000000000000" pitchFamily="2" charset="0"/>
              </a:rPr>
              <a:t>Constituer des équipes de 4 étudiant.es</a:t>
            </a:r>
            <a:endParaRPr lang="fr-FR" sz="1600" baseline="-25000" dirty="0">
              <a:solidFill>
                <a:schemeClr val="bg2"/>
              </a:solidFill>
            </a:endParaRPr>
          </a:p>
        </p:txBody>
      </p:sp>
      <p:sp>
        <p:nvSpPr>
          <p:cNvPr id="65" name="Flèche : droite 64">
            <a:extLst>
              <a:ext uri="{FF2B5EF4-FFF2-40B4-BE49-F238E27FC236}">
                <a16:creationId xmlns:a16="http://schemas.microsoft.com/office/drawing/2014/main" id="{96AC0B4B-3E39-0AAC-FC71-7B8EA72A5845}"/>
              </a:ext>
            </a:extLst>
          </p:cNvPr>
          <p:cNvSpPr/>
          <p:nvPr/>
        </p:nvSpPr>
        <p:spPr>
          <a:xfrm>
            <a:off x="8069555" y="1503557"/>
            <a:ext cx="212436" cy="33425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B0F0"/>
              </a:solidFill>
            </a:endParaRPr>
          </a:p>
        </p:txBody>
      </p:sp>
      <p:sp>
        <p:nvSpPr>
          <p:cNvPr id="66" name="ZoneTexte 65">
            <a:extLst>
              <a:ext uri="{FF2B5EF4-FFF2-40B4-BE49-F238E27FC236}">
                <a16:creationId xmlns:a16="http://schemas.microsoft.com/office/drawing/2014/main" id="{AF5D34D2-B46B-F475-01FB-E8611BBE0A5E}"/>
              </a:ext>
            </a:extLst>
          </p:cNvPr>
          <p:cNvSpPr txBox="1"/>
          <p:nvPr/>
        </p:nvSpPr>
        <p:spPr>
          <a:xfrm>
            <a:off x="8336578" y="1933659"/>
            <a:ext cx="362928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dirty="0">
                <a:solidFill>
                  <a:schemeClr val="bg2"/>
                </a:solidFill>
                <a:latin typeface="Interstate" panose="00000400000000000000" pitchFamily="2" charset="0"/>
              </a:rPr>
              <a:t>Choisir un thème qui vous motive</a:t>
            </a:r>
            <a:endParaRPr lang="fr-FR" sz="1600" baseline="-25000" dirty="0">
              <a:solidFill>
                <a:schemeClr val="bg2"/>
              </a:solidFill>
            </a:endParaRPr>
          </a:p>
        </p:txBody>
      </p:sp>
      <p:sp>
        <p:nvSpPr>
          <p:cNvPr id="67" name="Flèche : droite 66">
            <a:extLst>
              <a:ext uri="{FF2B5EF4-FFF2-40B4-BE49-F238E27FC236}">
                <a16:creationId xmlns:a16="http://schemas.microsoft.com/office/drawing/2014/main" id="{59DA86AA-E33C-855E-FBCF-445BCFBF7740}"/>
              </a:ext>
            </a:extLst>
          </p:cNvPr>
          <p:cNvSpPr/>
          <p:nvPr/>
        </p:nvSpPr>
        <p:spPr>
          <a:xfrm>
            <a:off x="8069555" y="1933659"/>
            <a:ext cx="212436" cy="33425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B0F0"/>
              </a:solidFill>
            </a:endParaRPr>
          </a:p>
        </p:txBody>
      </p:sp>
      <p:sp>
        <p:nvSpPr>
          <p:cNvPr id="68" name="ZoneTexte 67">
            <a:extLst>
              <a:ext uri="{FF2B5EF4-FFF2-40B4-BE49-F238E27FC236}">
                <a16:creationId xmlns:a16="http://schemas.microsoft.com/office/drawing/2014/main" id="{E48B3CDF-3C94-8AD3-2D40-3B930D175818}"/>
              </a:ext>
            </a:extLst>
          </p:cNvPr>
          <p:cNvSpPr txBox="1"/>
          <p:nvPr/>
        </p:nvSpPr>
        <p:spPr>
          <a:xfrm>
            <a:off x="8706467" y="2242528"/>
            <a:ext cx="332006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i="1" dirty="0">
                <a:solidFill>
                  <a:schemeClr val="accent1"/>
                </a:solidFill>
                <a:latin typeface="Interstate" panose="00000400000000000000" pitchFamily="2" charset="0"/>
              </a:rPr>
              <a:t>Pour développer des compétences</a:t>
            </a:r>
            <a:br>
              <a:rPr lang="fr-FR" sz="1600" i="1" dirty="0">
                <a:solidFill>
                  <a:schemeClr val="accent1"/>
                </a:solidFill>
                <a:latin typeface="Interstate" panose="00000400000000000000" pitchFamily="2" charset="0"/>
              </a:rPr>
            </a:br>
            <a:r>
              <a:rPr lang="fr-FR" sz="1600" i="1" dirty="0">
                <a:solidFill>
                  <a:schemeClr val="accent1"/>
                </a:solidFill>
                <a:latin typeface="Interstate" panose="00000400000000000000" pitchFamily="2" charset="0"/>
              </a:rPr>
              <a:t>pour votre carrière professionnelle</a:t>
            </a:r>
            <a:endParaRPr lang="fr-FR" sz="1600" i="1" baseline="-25000" dirty="0">
              <a:solidFill>
                <a:schemeClr val="accent1"/>
              </a:solidFill>
            </a:endParaRPr>
          </a:p>
        </p:txBody>
      </p:sp>
      <p:cxnSp>
        <p:nvCxnSpPr>
          <p:cNvPr id="69" name="Connecteur droit 68">
            <a:extLst>
              <a:ext uri="{FF2B5EF4-FFF2-40B4-BE49-F238E27FC236}">
                <a16:creationId xmlns:a16="http://schemas.microsoft.com/office/drawing/2014/main" id="{C8C2B039-7730-1108-7466-9BCD7E14ED78}"/>
              </a:ext>
            </a:extLst>
          </p:cNvPr>
          <p:cNvCxnSpPr>
            <a:cxnSpLocks/>
          </p:cNvCxnSpPr>
          <p:nvPr/>
        </p:nvCxnSpPr>
        <p:spPr>
          <a:xfrm>
            <a:off x="7944465" y="1385860"/>
            <a:ext cx="9832" cy="1471031"/>
          </a:xfrm>
          <a:prstGeom prst="line">
            <a:avLst/>
          </a:prstGeom>
          <a:ln w="85725" cmpd="dbl">
            <a:solidFill>
              <a:schemeClr val="accent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eur droit 70">
            <a:extLst>
              <a:ext uri="{FF2B5EF4-FFF2-40B4-BE49-F238E27FC236}">
                <a16:creationId xmlns:a16="http://schemas.microsoft.com/office/drawing/2014/main" id="{BEB1451C-D42B-EA85-B82D-0B4E9EE53F7D}"/>
              </a:ext>
            </a:extLst>
          </p:cNvPr>
          <p:cNvCxnSpPr>
            <a:cxnSpLocks/>
          </p:cNvCxnSpPr>
          <p:nvPr/>
        </p:nvCxnSpPr>
        <p:spPr>
          <a:xfrm>
            <a:off x="4247536" y="3659327"/>
            <a:ext cx="3696929" cy="0"/>
          </a:xfrm>
          <a:prstGeom prst="line">
            <a:avLst/>
          </a:prstGeom>
          <a:ln w="85725" cmpd="dbl">
            <a:solidFill>
              <a:srgbClr val="00B0F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ZoneTexte 4">
            <a:extLst>
              <a:ext uri="{FF2B5EF4-FFF2-40B4-BE49-F238E27FC236}">
                <a16:creationId xmlns:a16="http://schemas.microsoft.com/office/drawing/2014/main" id="{43B86FD4-25AF-4B26-4420-9A3AFD22389E}"/>
              </a:ext>
            </a:extLst>
          </p:cNvPr>
          <p:cNvSpPr txBox="1"/>
          <p:nvPr/>
        </p:nvSpPr>
        <p:spPr>
          <a:xfrm>
            <a:off x="7843597" y="2956330"/>
            <a:ext cx="38982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>
                <a:solidFill>
                  <a:schemeClr val="accent2"/>
                </a:solidFill>
              </a:rPr>
              <a:t>http://lense.institutoptique.fr/projets/</a:t>
            </a:r>
          </a:p>
        </p:txBody>
      </p:sp>
      <p:pic>
        <p:nvPicPr>
          <p:cNvPr id="3" name="Image 2" descr="Une image contenant texte&#10;&#10;Description générée automatiquement">
            <a:extLst>
              <a:ext uri="{FF2B5EF4-FFF2-40B4-BE49-F238E27FC236}">
                <a16:creationId xmlns:a16="http://schemas.microsoft.com/office/drawing/2014/main" id="{D0036D2C-8357-336C-2141-0AF533DD91F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037" y="142447"/>
            <a:ext cx="2503054" cy="102822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5A4157D-C1D7-B539-D402-A92590DAC17B}"/>
              </a:ext>
            </a:extLst>
          </p:cNvPr>
          <p:cNvSpPr/>
          <p:nvPr/>
        </p:nvSpPr>
        <p:spPr>
          <a:xfrm>
            <a:off x="0" y="0"/>
            <a:ext cx="313934" cy="685799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818645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ZoneTexte 11">
            <a:extLst>
              <a:ext uri="{FF2B5EF4-FFF2-40B4-BE49-F238E27FC236}">
                <a16:creationId xmlns:a16="http://schemas.microsoft.com/office/drawing/2014/main" id="{89C71B99-2A9E-446B-B1DD-1B9A1888075D}"/>
              </a:ext>
            </a:extLst>
          </p:cNvPr>
          <p:cNvSpPr txBox="1"/>
          <p:nvPr/>
        </p:nvSpPr>
        <p:spPr>
          <a:xfrm>
            <a:off x="3180594" y="502660"/>
            <a:ext cx="39372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  <a:latin typeface="Raleway ExtraBold" pitchFamily="2" charset="0"/>
              </a:rPr>
              <a:t>Projets Semestre 6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62A295B4-38BE-467D-8B26-C2E072385141}"/>
              </a:ext>
            </a:extLst>
          </p:cNvPr>
          <p:cNvSpPr txBox="1"/>
          <p:nvPr/>
        </p:nvSpPr>
        <p:spPr>
          <a:xfrm>
            <a:off x="3180594" y="213302"/>
            <a:ext cx="41793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bg2"/>
                </a:solidFill>
                <a:latin typeface="Raleway" pitchFamily="2" charset="0"/>
              </a:rPr>
              <a:t>Electronique pour le Traitement de l’Information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5171060E-807B-88A7-7613-F4BC4194ADE0}"/>
              </a:ext>
            </a:extLst>
          </p:cNvPr>
          <p:cNvSpPr txBox="1"/>
          <p:nvPr/>
        </p:nvSpPr>
        <p:spPr>
          <a:xfrm>
            <a:off x="951146" y="1165756"/>
            <a:ext cx="249853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fr-FR" sz="2000" b="1" i="0" u="none" strike="noStrike" dirty="0">
                <a:solidFill>
                  <a:srgbClr val="F4B183"/>
                </a:solidFill>
                <a:effectLst/>
                <a:latin typeface="Trebuchet MS" panose="020B0603020202020204" pitchFamily="34" charset="0"/>
              </a:rPr>
              <a:t>Photonique</a:t>
            </a:r>
            <a:endParaRPr lang="fr-FR" sz="2000" dirty="0">
              <a:solidFill>
                <a:srgbClr val="F4B183"/>
              </a:solidFill>
            </a:endParaRPr>
          </a:p>
        </p:txBody>
      </p:sp>
      <p:sp>
        <p:nvSpPr>
          <p:cNvPr id="18" name="Triangle isocèle 17">
            <a:extLst>
              <a:ext uri="{FF2B5EF4-FFF2-40B4-BE49-F238E27FC236}">
                <a16:creationId xmlns:a16="http://schemas.microsoft.com/office/drawing/2014/main" id="{2C40F032-6C4A-97F8-6BD8-7F29F6E17572}"/>
              </a:ext>
            </a:extLst>
          </p:cNvPr>
          <p:cNvSpPr/>
          <p:nvPr/>
        </p:nvSpPr>
        <p:spPr>
          <a:xfrm rot="5400000">
            <a:off x="437454" y="1213411"/>
            <a:ext cx="390275" cy="304800"/>
          </a:xfrm>
          <a:prstGeom prst="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4B183"/>
              </a:solidFill>
            </a:endParaRPr>
          </a:p>
        </p:txBody>
      </p:sp>
      <p:sp>
        <p:nvSpPr>
          <p:cNvPr id="33" name="Triangle isocèle 32">
            <a:extLst>
              <a:ext uri="{FF2B5EF4-FFF2-40B4-BE49-F238E27FC236}">
                <a16:creationId xmlns:a16="http://schemas.microsoft.com/office/drawing/2014/main" id="{C4DF75D6-7A4D-35F3-E975-01814CBC9F83}"/>
              </a:ext>
            </a:extLst>
          </p:cNvPr>
          <p:cNvSpPr/>
          <p:nvPr/>
        </p:nvSpPr>
        <p:spPr>
          <a:xfrm rot="5400000">
            <a:off x="766679" y="3198426"/>
            <a:ext cx="238982" cy="202356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6C4C121B-083F-55C6-ED9E-E78F93F6233C}"/>
              </a:ext>
            </a:extLst>
          </p:cNvPr>
          <p:cNvSpPr txBox="1"/>
          <p:nvPr/>
        </p:nvSpPr>
        <p:spPr>
          <a:xfrm>
            <a:off x="1066005" y="3121223"/>
            <a:ext cx="149968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b="1" dirty="0">
                <a:solidFill>
                  <a:schemeClr val="bg2"/>
                </a:solidFill>
                <a:latin typeface="Arial" panose="020B0604020202020204" pitchFamily="34" charset="0"/>
              </a:rPr>
              <a:t>Maquettes pédagogiques </a:t>
            </a:r>
            <a:r>
              <a:rPr lang="fr-FR" sz="1200" dirty="0">
                <a:solidFill>
                  <a:schemeClr val="bg2"/>
                </a:solidFill>
                <a:latin typeface="Arial" panose="020B0604020202020204" pitchFamily="34" charset="0"/>
              </a:rPr>
              <a:t>en lien avec le S5</a:t>
            </a:r>
            <a:endParaRPr lang="fr-FR" sz="1200" dirty="0">
              <a:solidFill>
                <a:schemeClr val="bg2"/>
              </a:solidFill>
            </a:endParaRPr>
          </a:p>
        </p:txBody>
      </p:sp>
      <p:sp>
        <p:nvSpPr>
          <p:cNvPr id="47" name="Triangle isocèle 46">
            <a:extLst>
              <a:ext uri="{FF2B5EF4-FFF2-40B4-BE49-F238E27FC236}">
                <a16:creationId xmlns:a16="http://schemas.microsoft.com/office/drawing/2014/main" id="{58F12510-57C9-7DF6-B3A9-0430277832D9}"/>
              </a:ext>
            </a:extLst>
          </p:cNvPr>
          <p:cNvSpPr/>
          <p:nvPr/>
        </p:nvSpPr>
        <p:spPr>
          <a:xfrm rot="5400000">
            <a:off x="766679" y="4476002"/>
            <a:ext cx="238982" cy="202356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" name="Image 2" descr="Une image contenant texte&#10;&#10;Description générée automatiquement">
            <a:extLst>
              <a:ext uri="{FF2B5EF4-FFF2-40B4-BE49-F238E27FC236}">
                <a16:creationId xmlns:a16="http://schemas.microsoft.com/office/drawing/2014/main" id="{D0036D2C-8357-336C-2141-0AF533DD91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037" y="142447"/>
            <a:ext cx="2503054" cy="102822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5A4157D-C1D7-B539-D402-A92590DAC17B}"/>
              </a:ext>
            </a:extLst>
          </p:cNvPr>
          <p:cNvSpPr/>
          <p:nvPr/>
        </p:nvSpPr>
        <p:spPr>
          <a:xfrm>
            <a:off x="0" y="0"/>
            <a:ext cx="313934" cy="685799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886CE3C3-B2BD-E3D1-92C1-47ED023801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992" y="1717608"/>
            <a:ext cx="1780699" cy="1175141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478DBC70-15C7-DA0A-7D05-65B27A8FA188}"/>
              </a:ext>
            </a:extLst>
          </p:cNvPr>
          <p:cNvSpPr txBox="1"/>
          <p:nvPr/>
        </p:nvSpPr>
        <p:spPr>
          <a:xfrm>
            <a:off x="1066005" y="4417798"/>
            <a:ext cx="1499686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b="1" dirty="0" err="1">
                <a:solidFill>
                  <a:srgbClr val="F4B183"/>
                </a:solidFill>
                <a:latin typeface="Arial" panose="020B0604020202020204" pitchFamily="34" charset="0"/>
              </a:rPr>
              <a:t>P</a:t>
            </a:r>
            <a:r>
              <a:rPr lang="fr-FR" sz="1400" dirty="0" err="1">
                <a:solidFill>
                  <a:schemeClr val="bg2"/>
                </a:solidFill>
                <a:latin typeface="Arial" panose="020B0604020202020204" pitchFamily="34" charset="0"/>
              </a:rPr>
              <a:t>hotodétection</a:t>
            </a:r>
            <a:br>
              <a:rPr lang="fr-FR" sz="1400" dirty="0">
                <a:solidFill>
                  <a:schemeClr val="bg2"/>
                </a:solidFill>
                <a:latin typeface="Arial" panose="020B0604020202020204" pitchFamily="34" charset="0"/>
              </a:rPr>
            </a:br>
            <a:r>
              <a:rPr lang="fr-FR" sz="1400" b="1" dirty="0">
                <a:solidFill>
                  <a:srgbClr val="F4B183"/>
                </a:solidFill>
                <a:latin typeface="Arial" panose="020B0604020202020204" pitchFamily="34" charset="0"/>
              </a:rPr>
              <a:t>A</a:t>
            </a:r>
            <a:r>
              <a:rPr lang="fr-FR" sz="1400" dirty="0">
                <a:solidFill>
                  <a:schemeClr val="bg2"/>
                </a:solidFill>
                <a:latin typeface="Arial" panose="020B0604020202020204" pitchFamily="34" charset="0"/>
              </a:rPr>
              <a:t>LI</a:t>
            </a:r>
          </a:p>
          <a:p>
            <a:r>
              <a:rPr lang="fr-FR" sz="1400" b="1" dirty="0">
                <a:solidFill>
                  <a:srgbClr val="F4B183"/>
                </a:solidFill>
                <a:latin typeface="Arial" panose="020B0604020202020204" pitchFamily="34" charset="0"/>
              </a:rPr>
              <a:t>M</a:t>
            </a:r>
            <a:r>
              <a:rPr lang="fr-FR" sz="1400" dirty="0">
                <a:solidFill>
                  <a:schemeClr val="bg2"/>
                </a:solidFill>
                <a:latin typeface="Arial" panose="020B0604020202020204" pitchFamily="34" charset="0"/>
              </a:rPr>
              <a:t>ise en forme</a:t>
            </a:r>
            <a:br>
              <a:rPr lang="fr-FR" sz="1400" dirty="0">
                <a:solidFill>
                  <a:schemeClr val="bg2"/>
                </a:solidFill>
                <a:latin typeface="Arial" panose="020B0604020202020204" pitchFamily="34" charset="0"/>
              </a:rPr>
            </a:br>
            <a:r>
              <a:rPr lang="fr-FR" sz="1400" b="1" dirty="0">
                <a:solidFill>
                  <a:srgbClr val="F4B183"/>
                </a:solidFill>
                <a:latin typeface="Arial" panose="020B0604020202020204" pitchFamily="34" charset="0"/>
              </a:rPr>
              <a:t>F</a:t>
            </a:r>
            <a:r>
              <a:rPr lang="fr-FR" sz="1400" dirty="0">
                <a:solidFill>
                  <a:schemeClr val="bg2"/>
                </a:solidFill>
                <a:latin typeface="Arial" panose="020B0604020202020204" pitchFamily="34" charset="0"/>
              </a:rPr>
              <a:t>iltrage</a:t>
            </a:r>
            <a:br>
              <a:rPr lang="fr-FR" sz="1400" dirty="0">
                <a:solidFill>
                  <a:schemeClr val="bg2"/>
                </a:solidFill>
                <a:latin typeface="Arial" panose="020B0604020202020204" pitchFamily="34" charset="0"/>
              </a:rPr>
            </a:br>
            <a:endParaRPr lang="fr-FR" sz="1200" dirty="0">
              <a:solidFill>
                <a:schemeClr val="bg2"/>
              </a:solidFill>
            </a:endParaRP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52C87299-07A6-1CD7-9F55-F1E1AE66AF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12629" y="1717608"/>
            <a:ext cx="1777624" cy="1175141"/>
          </a:xfrm>
          <a:prstGeom prst="rect">
            <a:avLst/>
          </a:prstGeom>
        </p:spPr>
      </p:pic>
      <p:sp>
        <p:nvSpPr>
          <p:cNvPr id="16" name="Triangle isocèle 15">
            <a:extLst>
              <a:ext uri="{FF2B5EF4-FFF2-40B4-BE49-F238E27FC236}">
                <a16:creationId xmlns:a16="http://schemas.microsoft.com/office/drawing/2014/main" id="{162FF5FB-2236-2242-EBFB-5C3C5FA292F5}"/>
              </a:ext>
            </a:extLst>
          </p:cNvPr>
          <p:cNvSpPr/>
          <p:nvPr/>
        </p:nvSpPr>
        <p:spPr>
          <a:xfrm rot="5400000">
            <a:off x="2894316" y="3198426"/>
            <a:ext cx="238982" cy="202356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03656143-1B58-5125-64DE-088AA8499C2F}"/>
              </a:ext>
            </a:extLst>
          </p:cNvPr>
          <p:cNvSpPr txBox="1"/>
          <p:nvPr/>
        </p:nvSpPr>
        <p:spPr>
          <a:xfrm>
            <a:off x="3193642" y="3121223"/>
            <a:ext cx="1499686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b="1" dirty="0">
                <a:solidFill>
                  <a:schemeClr val="bg2"/>
                </a:solidFill>
                <a:latin typeface="Arial" panose="020B0604020202020204" pitchFamily="34" charset="0"/>
              </a:rPr>
              <a:t>Diagramme de rayonnement d’une source à LED de puissance</a:t>
            </a:r>
            <a:endParaRPr lang="fr-FR" sz="1200" dirty="0">
              <a:solidFill>
                <a:schemeClr val="bg2"/>
              </a:solidFill>
            </a:endParaRPr>
          </a:p>
        </p:txBody>
      </p:sp>
      <p:sp>
        <p:nvSpPr>
          <p:cNvPr id="20" name="Triangle isocèle 19">
            <a:extLst>
              <a:ext uri="{FF2B5EF4-FFF2-40B4-BE49-F238E27FC236}">
                <a16:creationId xmlns:a16="http://schemas.microsoft.com/office/drawing/2014/main" id="{859D183B-3FA9-8BDF-AE64-8FD8D08D879D}"/>
              </a:ext>
            </a:extLst>
          </p:cNvPr>
          <p:cNvSpPr/>
          <p:nvPr/>
        </p:nvSpPr>
        <p:spPr>
          <a:xfrm rot="5400000">
            <a:off x="2894316" y="4476002"/>
            <a:ext cx="238982" cy="202356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38549031-30B3-196C-C0D1-C1F2C3BC2819}"/>
              </a:ext>
            </a:extLst>
          </p:cNvPr>
          <p:cNvSpPr txBox="1"/>
          <p:nvPr/>
        </p:nvSpPr>
        <p:spPr>
          <a:xfrm>
            <a:off x="3193642" y="4417798"/>
            <a:ext cx="1499686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b="1" dirty="0" err="1">
                <a:solidFill>
                  <a:srgbClr val="F4B183"/>
                </a:solidFill>
                <a:latin typeface="Arial" panose="020B0604020202020204" pitchFamily="34" charset="0"/>
              </a:rPr>
              <a:t>P</a:t>
            </a:r>
            <a:r>
              <a:rPr lang="fr-FR" sz="1400" dirty="0" err="1">
                <a:solidFill>
                  <a:schemeClr val="bg2"/>
                </a:solidFill>
                <a:latin typeface="Arial" panose="020B0604020202020204" pitchFamily="34" charset="0"/>
              </a:rPr>
              <a:t>hotodétection</a:t>
            </a:r>
            <a:br>
              <a:rPr lang="fr-FR" sz="1400" dirty="0">
                <a:solidFill>
                  <a:schemeClr val="bg2"/>
                </a:solidFill>
                <a:latin typeface="Arial" panose="020B0604020202020204" pitchFamily="34" charset="0"/>
              </a:rPr>
            </a:br>
            <a:r>
              <a:rPr lang="fr-FR" sz="1400" b="1" dirty="0">
                <a:solidFill>
                  <a:srgbClr val="F4B183"/>
                </a:solidFill>
                <a:latin typeface="Arial" panose="020B0604020202020204" pitchFamily="34" charset="0"/>
              </a:rPr>
              <a:t>L</a:t>
            </a:r>
            <a:r>
              <a:rPr lang="fr-FR" sz="1400" dirty="0">
                <a:solidFill>
                  <a:schemeClr val="bg2"/>
                </a:solidFill>
                <a:latin typeface="Arial" panose="020B0604020202020204" pitchFamily="34" charset="0"/>
              </a:rPr>
              <a:t>ED puissance</a:t>
            </a:r>
            <a:br>
              <a:rPr lang="fr-FR" sz="1400" dirty="0">
                <a:solidFill>
                  <a:schemeClr val="bg2"/>
                </a:solidFill>
                <a:latin typeface="Arial" panose="020B0604020202020204" pitchFamily="34" charset="0"/>
              </a:rPr>
            </a:br>
            <a:r>
              <a:rPr lang="fr-FR" sz="1400" b="1" dirty="0">
                <a:solidFill>
                  <a:srgbClr val="F4B183"/>
                </a:solidFill>
                <a:latin typeface="Arial" panose="020B0604020202020204" pitchFamily="34" charset="0"/>
              </a:rPr>
              <a:t>I</a:t>
            </a:r>
            <a:r>
              <a:rPr lang="fr-FR" sz="1400" dirty="0">
                <a:solidFill>
                  <a:schemeClr val="bg2"/>
                </a:solidFill>
                <a:latin typeface="Arial" panose="020B0604020202020204" pitchFamily="34" charset="0"/>
              </a:rPr>
              <a:t>nterfaçage</a:t>
            </a:r>
            <a:br>
              <a:rPr lang="fr-FR" sz="1400" dirty="0">
                <a:solidFill>
                  <a:schemeClr val="bg2"/>
                </a:solidFill>
                <a:latin typeface="Arial" panose="020B0604020202020204" pitchFamily="34" charset="0"/>
              </a:rPr>
            </a:br>
            <a:r>
              <a:rPr lang="fr-FR" sz="1400" b="1" dirty="0">
                <a:solidFill>
                  <a:srgbClr val="F4B183"/>
                </a:solidFill>
                <a:latin typeface="Arial" panose="020B0604020202020204" pitchFamily="34" charset="0"/>
              </a:rPr>
              <a:t>A</a:t>
            </a:r>
            <a:r>
              <a:rPr lang="fr-FR" sz="1400" dirty="0">
                <a:solidFill>
                  <a:schemeClr val="bg2"/>
                </a:solidFill>
                <a:latin typeface="Arial" panose="020B0604020202020204" pitchFamily="34" charset="0"/>
              </a:rPr>
              <a:t>cquisition données</a:t>
            </a:r>
          </a:p>
          <a:p>
            <a:r>
              <a:rPr lang="fr-FR" sz="1400" b="1" dirty="0">
                <a:solidFill>
                  <a:srgbClr val="F4B183"/>
                </a:solidFill>
                <a:latin typeface="Arial" panose="020B0604020202020204" pitchFamily="34" charset="0"/>
              </a:rPr>
              <a:t>R</a:t>
            </a:r>
            <a:r>
              <a:rPr lang="fr-FR" sz="1400" dirty="0">
                <a:solidFill>
                  <a:schemeClr val="bg2"/>
                </a:solidFill>
                <a:latin typeface="Arial" panose="020B0604020202020204" pitchFamily="34" charset="0"/>
              </a:rPr>
              <a:t>égulation température</a:t>
            </a:r>
            <a:endParaRPr lang="fr-FR" sz="1200" dirty="0">
              <a:solidFill>
                <a:schemeClr val="bg2"/>
              </a:solidFill>
            </a:endParaRPr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41C5FB53-15A5-532E-D523-0A7FEDA585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37191" y="1717608"/>
            <a:ext cx="1777624" cy="1175141"/>
          </a:xfrm>
          <a:prstGeom prst="rect">
            <a:avLst/>
          </a:prstGeom>
        </p:spPr>
      </p:pic>
      <p:sp>
        <p:nvSpPr>
          <p:cNvPr id="29" name="Triangle isocèle 28">
            <a:extLst>
              <a:ext uri="{FF2B5EF4-FFF2-40B4-BE49-F238E27FC236}">
                <a16:creationId xmlns:a16="http://schemas.microsoft.com/office/drawing/2014/main" id="{143251EC-6316-78DA-EB71-1479905D5C12}"/>
              </a:ext>
            </a:extLst>
          </p:cNvPr>
          <p:cNvSpPr/>
          <p:nvPr/>
        </p:nvSpPr>
        <p:spPr>
          <a:xfrm rot="5400000">
            <a:off x="5015803" y="3198426"/>
            <a:ext cx="238982" cy="202356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28E85DF7-72C2-4BB1-C963-CD11D1DD716E}"/>
              </a:ext>
            </a:extLst>
          </p:cNvPr>
          <p:cNvSpPr txBox="1"/>
          <p:nvPr/>
        </p:nvSpPr>
        <p:spPr>
          <a:xfrm>
            <a:off x="5315129" y="3121223"/>
            <a:ext cx="149968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b="1" dirty="0">
                <a:solidFill>
                  <a:schemeClr val="bg2"/>
                </a:solidFill>
                <a:latin typeface="Arial" panose="020B0604020202020204" pitchFamily="34" charset="0"/>
              </a:rPr>
              <a:t>Reproduction d’un éclairage RGB</a:t>
            </a:r>
            <a:endParaRPr lang="fr-FR" sz="1200" dirty="0">
              <a:solidFill>
                <a:schemeClr val="bg2"/>
              </a:solidFill>
            </a:endParaRPr>
          </a:p>
        </p:txBody>
      </p:sp>
      <p:sp>
        <p:nvSpPr>
          <p:cNvPr id="31" name="Triangle isocèle 30">
            <a:extLst>
              <a:ext uri="{FF2B5EF4-FFF2-40B4-BE49-F238E27FC236}">
                <a16:creationId xmlns:a16="http://schemas.microsoft.com/office/drawing/2014/main" id="{569999DD-953F-6600-5393-48DFD2CC811F}"/>
              </a:ext>
            </a:extLst>
          </p:cNvPr>
          <p:cNvSpPr/>
          <p:nvPr/>
        </p:nvSpPr>
        <p:spPr>
          <a:xfrm rot="5400000">
            <a:off x="5015803" y="4476002"/>
            <a:ext cx="238982" cy="202356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E4E76F76-4894-1817-700B-AF7E72192DD4}"/>
              </a:ext>
            </a:extLst>
          </p:cNvPr>
          <p:cNvSpPr txBox="1"/>
          <p:nvPr/>
        </p:nvSpPr>
        <p:spPr>
          <a:xfrm>
            <a:off x="5315129" y="4417798"/>
            <a:ext cx="1499686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b="1" dirty="0" err="1">
                <a:solidFill>
                  <a:srgbClr val="F4B183"/>
                </a:solidFill>
                <a:latin typeface="Arial" panose="020B0604020202020204" pitchFamily="34" charset="0"/>
              </a:rPr>
              <a:t>P</a:t>
            </a:r>
            <a:r>
              <a:rPr lang="fr-FR" sz="1400" dirty="0" err="1">
                <a:solidFill>
                  <a:schemeClr val="bg2"/>
                </a:solidFill>
                <a:latin typeface="Arial" panose="020B0604020202020204" pitchFamily="34" charset="0"/>
              </a:rPr>
              <a:t>hotodétection</a:t>
            </a:r>
            <a:br>
              <a:rPr lang="fr-FR" sz="1400" dirty="0">
                <a:solidFill>
                  <a:schemeClr val="bg2"/>
                </a:solidFill>
                <a:latin typeface="Arial" panose="020B0604020202020204" pitchFamily="34" charset="0"/>
              </a:rPr>
            </a:br>
            <a:r>
              <a:rPr lang="fr-FR" sz="1400" b="1" dirty="0">
                <a:solidFill>
                  <a:srgbClr val="F4B183"/>
                </a:solidFill>
                <a:latin typeface="Arial" panose="020B0604020202020204" pitchFamily="34" charset="0"/>
              </a:rPr>
              <a:t>L</a:t>
            </a:r>
            <a:r>
              <a:rPr lang="fr-FR" sz="1400" dirty="0">
                <a:solidFill>
                  <a:schemeClr val="bg2"/>
                </a:solidFill>
                <a:latin typeface="Arial" panose="020B0604020202020204" pitchFamily="34" charset="0"/>
              </a:rPr>
              <a:t>ED </a:t>
            </a:r>
          </a:p>
          <a:p>
            <a:r>
              <a:rPr lang="fr-FR" sz="1400" b="1" dirty="0">
                <a:solidFill>
                  <a:srgbClr val="F4B183"/>
                </a:solidFill>
                <a:latin typeface="Arial" panose="020B0604020202020204" pitchFamily="34" charset="0"/>
              </a:rPr>
              <a:t>A</a:t>
            </a:r>
            <a:r>
              <a:rPr lang="fr-FR" sz="1400" dirty="0">
                <a:solidFill>
                  <a:schemeClr val="bg2"/>
                </a:solidFill>
                <a:latin typeface="Arial" panose="020B0604020202020204" pitchFamily="34" charset="0"/>
              </a:rPr>
              <a:t>sservissement</a:t>
            </a:r>
          </a:p>
          <a:p>
            <a:r>
              <a:rPr lang="fr-FR" sz="1400" b="1" dirty="0">
                <a:solidFill>
                  <a:srgbClr val="F4B183"/>
                </a:solidFill>
                <a:latin typeface="Arial" panose="020B0604020202020204" pitchFamily="34" charset="0"/>
              </a:rPr>
              <a:t>C</a:t>
            </a:r>
            <a:r>
              <a:rPr lang="fr-FR" sz="1400" dirty="0">
                <a:solidFill>
                  <a:schemeClr val="bg2"/>
                </a:solidFill>
                <a:latin typeface="Arial" panose="020B0604020202020204" pitchFamily="34" charset="0"/>
              </a:rPr>
              <a:t>apteurs numériques</a:t>
            </a:r>
          </a:p>
        </p:txBody>
      </p:sp>
      <p:pic>
        <p:nvPicPr>
          <p:cNvPr id="36" name="Image 35">
            <a:extLst>
              <a:ext uri="{FF2B5EF4-FFF2-40B4-BE49-F238E27FC236}">
                <a16:creationId xmlns:a16="http://schemas.microsoft.com/office/drawing/2014/main" id="{322FE120-1420-0D68-3611-43A36D38F6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61753" y="1717090"/>
            <a:ext cx="1762712" cy="1175141"/>
          </a:xfrm>
          <a:prstGeom prst="rect">
            <a:avLst/>
          </a:prstGeom>
        </p:spPr>
      </p:pic>
      <p:sp>
        <p:nvSpPr>
          <p:cNvPr id="37" name="Triangle isocèle 36">
            <a:extLst>
              <a:ext uri="{FF2B5EF4-FFF2-40B4-BE49-F238E27FC236}">
                <a16:creationId xmlns:a16="http://schemas.microsoft.com/office/drawing/2014/main" id="{F2B24202-C264-F0AF-7EC7-CB1F55251364}"/>
              </a:ext>
            </a:extLst>
          </p:cNvPr>
          <p:cNvSpPr/>
          <p:nvPr/>
        </p:nvSpPr>
        <p:spPr>
          <a:xfrm rot="5400000">
            <a:off x="7199348" y="3198426"/>
            <a:ext cx="238982" cy="202356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5BCFCB6B-3D2E-057A-35F6-8650A91B70A7}"/>
              </a:ext>
            </a:extLst>
          </p:cNvPr>
          <p:cNvSpPr txBox="1"/>
          <p:nvPr/>
        </p:nvSpPr>
        <p:spPr>
          <a:xfrm>
            <a:off x="7498674" y="3121223"/>
            <a:ext cx="1499686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b="1" dirty="0">
                <a:solidFill>
                  <a:schemeClr val="bg2"/>
                </a:solidFill>
                <a:latin typeface="Arial" panose="020B0604020202020204" pitchFamily="34" charset="0"/>
              </a:rPr>
              <a:t>Pilotage </a:t>
            </a:r>
            <a:r>
              <a:rPr lang="fr-FR" sz="1400" b="1" dirty="0" err="1">
                <a:solidFill>
                  <a:schemeClr val="bg2"/>
                </a:solidFill>
                <a:latin typeface="Arial" panose="020B0604020202020204" pitchFamily="34" charset="0"/>
              </a:rPr>
              <a:t>Piézo</a:t>
            </a:r>
            <a:r>
              <a:rPr lang="fr-FR" sz="1400" b="1" dirty="0">
                <a:solidFill>
                  <a:schemeClr val="bg2"/>
                </a:solidFill>
                <a:latin typeface="Arial" panose="020B0604020202020204" pitchFamily="34" charset="0"/>
              </a:rPr>
              <a:t> sur microscope à illumination structurée</a:t>
            </a:r>
            <a:endParaRPr lang="fr-FR" sz="1200" dirty="0">
              <a:solidFill>
                <a:schemeClr val="bg2"/>
              </a:solidFill>
            </a:endParaRPr>
          </a:p>
        </p:txBody>
      </p:sp>
      <p:sp>
        <p:nvSpPr>
          <p:cNvPr id="39" name="Triangle isocèle 38">
            <a:extLst>
              <a:ext uri="{FF2B5EF4-FFF2-40B4-BE49-F238E27FC236}">
                <a16:creationId xmlns:a16="http://schemas.microsoft.com/office/drawing/2014/main" id="{692EBDBE-9F13-573E-39FB-EFF7449FA52A}"/>
              </a:ext>
            </a:extLst>
          </p:cNvPr>
          <p:cNvSpPr/>
          <p:nvPr/>
        </p:nvSpPr>
        <p:spPr>
          <a:xfrm rot="5400000">
            <a:off x="7199348" y="4476002"/>
            <a:ext cx="238982" cy="202356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441E9D64-0D72-549E-94B5-2B38DDC18F6C}"/>
              </a:ext>
            </a:extLst>
          </p:cNvPr>
          <p:cNvSpPr txBox="1"/>
          <p:nvPr/>
        </p:nvSpPr>
        <p:spPr>
          <a:xfrm>
            <a:off x="7498674" y="4417798"/>
            <a:ext cx="149968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b="1" dirty="0">
                <a:solidFill>
                  <a:srgbClr val="F4B183"/>
                </a:solidFill>
                <a:latin typeface="Arial" panose="020B0604020202020204" pitchFamily="34" charset="0"/>
              </a:rPr>
              <a:t>A</a:t>
            </a:r>
            <a:r>
              <a:rPr lang="fr-FR" sz="1400" dirty="0">
                <a:solidFill>
                  <a:schemeClr val="bg1"/>
                </a:solidFill>
                <a:latin typeface="Arial" panose="020B0604020202020204" pitchFamily="34" charset="0"/>
              </a:rPr>
              <a:t>ctionneur </a:t>
            </a:r>
            <a:r>
              <a:rPr lang="fr-FR" sz="1400" dirty="0" err="1">
                <a:solidFill>
                  <a:schemeClr val="bg1"/>
                </a:solidFill>
                <a:latin typeface="Arial" panose="020B0604020202020204" pitchFamily="34" charset="0"/>
              </a:rPr>
              <a:t>piézo</a:t>
            </a:r>
            <a:r>
              <a:rPr lang="fr-FR" sz="1400" dirty="0">
                <a:solidFill>
                  <a:schemeClr val="bg1"/>
                </a:solidFill>
                <a:latin typeface="Arial" panose="020B0604020202020204" pitchFamily="34" charset="0"/>
              </a:rPr>
              <a:t> numérique</a:t>
            </a:r>
          </a:p>
          <a:p>
            <a:r>
              <a:rPr lang="fr-FR" sz="1400" b="1" dirty="0">
                <a:solidFill>
                  <a:srgbClr val="F4B183"/>
                </a:solidFill>
                <a:latin typeface="Arial" panose="020B0604020202020204" pitchFamily="34" charset="0"/>
              </a:rPr>
              <a:t>I</a:t>
            </a:r>
            <a:r>
              <a:rPr lang="fr-FR" sz="1400" dirty="0">
                <a:solidFill>
                  <a:schemeClr val="bg2"/>
                </a:solidFill>
                <a:latin typeface="Arial" panose="020B0604020202020204" pitchFamily="34" charset="0"/>
              </a:rPr>
              <a:t>nterfaçage / Série</a:t>
            </a:r>
            <a:endParaRPr lang="fr-FR" sz="14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41" name="Triangle isocèle 40">
            <a:extLst>
              <a:ext uri="{FF2B5EF4-FFF2-40B4-BE49-F238E27FC236}">
                <a16:creationId xmlns:a16="http://schemas.microsoft.com/office/drawing/2014/main" id="{383CABE2-AF57-8859-40CF-D970A3907C92}"/>
              </a:ext>
            </a:extLst>
          </p:cNvPr>
          <p:cNvSpPr/>
          <p:nvPr/>
        </p:nvSpPr>
        <p:spPr>
          <a:xfrm rot="5400000">
            <a:off x="9382893" y="3179163"/>
            <a:ext cx="238982" cy="202356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1C78A42D-706F-B5F6-D1CD-FBE87D9DFEA7}"/>
              </a:ext>
            </a:extLst>
          </p:cNvPr>
          <p:cNvSpPr txBox="1"/>
          <p:nvPr/>
        </p:nvSpPr>
        <p:spPr>
          <a:xfrm>
            <a:off x="9682219" y="3101960"/>
            <a:ext cx="149968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b="1" dirty="0">
                <a:solidFill>
                  <a:schemeClr val="bg2"/>
                </a:solidFill>
                <a:latin typeface="Arial" panose="020B0604020202020204" pitchFamily="34" charset="0"/>
              </a:rPr>
              <a:t>Pilotage DMD pour illumination structurée</a:t>
            </a:r>
            <a:endParaRPr lang="fr-FR" sz="1200" dirty="0">
              <a:solidFill>
                <a:schemeClr val="bg2"/>
              </a:solidFill>
            </a:endParaRPr>
          </a:p>
        </p:txBody>
      </p:sp>
      <p:sp>
        <p:nvSpPr>
          <p:cNvPr id="49" name="Triangle isocèle 48">
            <a:extLst>
              <a:ext uri="{FF2B5EF4-FFF2-40B4-BE49-F238E27FC236}">
                <a16:creationId xmlns:a16="http://schemas.microsoft.com/office/drawing/2014/main" id="{6D12E61F-165B-192F-F645-405763C93DFA}"/>
              </a:ext>
            </a:extLst>
          </p:cNvPr>
          <p:cNvSpPr/>
          <p:nvPr/>
        </p:nvSpPr>
        <p:spPr>
          <a:xfrm rot="5400000">
            <a:off x="9382893" y="4456739"/>
            <a:ext cx="238982" cy="202356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1" name="ZoneTexte 50">
            <a:extLst>
              <a:ext uri="{FF2B5EF4-FFF2-40B4-BE49-F238E27FC236}">
                <a16:creationId xmlns:a16="http://schemas.microsoft.com/office/drawing/2014/main" id="{4465FBE9-1005-5F4E-97B5-6F4E119C470E}"/>
              </a:ext>
            </a:extLst>
          </p:cNvPr>
          <p:cNvSpPr txBox="1"/>
          <p:nvPr/>
        </p:nvSpPr>
        <p:spPr>
          <a:xfrm>
            <a:off x="9682219" y="4398535"/>
            <a:ext cx="149968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b="1" dirty="0">
                <a:solidFill>
                  <a:srgbClr val="F4B183"/>
                </a:solidFill>
                <a:latin typeface="Arial" panose="020B0604020202020204" pitchFamily="34" charset="0"/>
              </a:rPr>
              <a:t>A</a:t>
            </a:r>
            <a:r>
              <a:rPr lang="fr-FR" sz="1400" dirty="0">
                <a:solidFill>
                  <a:schemeClr val="bg1"/>
                </a:solidFill>
                <a:latin typeface="Arial" panose="020B0604020202020204" pitchFamily="34" charset="0"/>
              </a:rPr>
              <a:t>ctionneur numérique</a:t>
            </a:r>
          </a:p>
          <a:p>
            <a:r>
              <a:rPr lang="fr-FR" sz="1400" b="1" dirty="0">
                <a:solidFill>
                  <a:srgbClr val="F4B183"/>
                </a:solidFill>
                <a:latin typeface="Arial" panose="020B0604020202020204" pitchFamily="34" charset="0"/>
              </a:rPr>
              <a:t>I</a:t>
            </a:r>
            <a:r>
              <a:rPr lang="fr-FR" sz="1400" dirty="0">
                <a:solidFill>
                  <a:schemeClr val="bg2"/>
                </a:solidFill>
                <a:latin typeface="Arial" panose="020B0604020202020204" pitchFamily="34" charset="0"/>
              </a:rPr>
              <a:t>nterfaçage / I2C</a:t>
            </a:r>
            <a:endParaRPr lang="fr-FR" sz="14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36118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ZoneTexte 11">
            <a:extLst>
              <a:ext uri="{FF2B5EF4-FFF2-40B4-BE49-F238E27FC236}">
                <a16:creationId xmlns:a16="http://schemas.microsoft.com/office/drawing/2014/main" id="{89C71B99-2A9E-446B-B1DD-1B9A1888075D}"/>
              </a:ext>
            </a:extLst>
          </p:cNvPr>
          <p:cNvSpPr txBox="1"/>
          <p:nvPr/>
        </p:nvSpPr>
        <p:spPr>
          <a:xfrm>
            <a:off x="3180594" y="502660"/>
            <a:ext cx="39372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  <a:latin typeface="Raleway ExtraBold" pitchFamily="2" charset="0"/>
              </a:rPr>
              <a:t>Projets Semestre 6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62A295B4-38BE-467D-8B26-C2E072385141}"/>
              </a:ext>
            </a:extLst>
          </p:cNvPr>
          <p:cNvSpPr txBox="1"/>
          <p:nvPr/>
        </p:nvSpPr>
        <p:spPr>
          <a:xfrm>
            <a:off x="3180594" y="213302"/>
            <a:ext cx="41793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bg2"/>
                </a:solidFill>
                <a:latin typeface="Raleway" pitchFamily="2" charset="0"/>
              </a:rPr>
              <a:t>Electronique pour le Traitement de l’Information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5171060E-807B-88A7-7613-F4BC4194ADE0}"/>
              </a:ext>
            </a:extLst>
          </p:cNvPr>
          <p:cNvSpPr txBox="1"/>
          <p:nvPr/>
        </p:nvSpPr>
        <p:spPr>
          <a:xfrm>
            <a:off x="951146" y="1165756"/>
            <a:ext cx="73708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fr-FR" sz="2000" b="1" i="0" u="none" strike="noStrike" dirty="0">
                <a:solidFill>
                  <a:srgbClr val="F4B183"/>
                </a:solidFill>
                <a:effectLst/>
                <a:latin typeface="Trebuchet MS" panose="020B0603020202020204" pitchFamily="34" charset="0"/>
              </a:rPr>
              <a:t>Problématiques industrielles / Evolution</a:t>
            </a:r>
            <a:endParaRPr lang="fr-FR" sz="2000" dirty="0">
              <a:solidFill>
                <a:srgbClr val="F4B183"/>
              </a:solidFill>
            </a:endParaRPr>
          </a:p>
        </p:txBody>
      </p:sp>
      <p:sp>
        <p:nvSpPr>
          <p:cNvPr id="18" name="Triangle isocèle 17">
            <a:extLst>
              <a:ext uri="{FF2B5EF4-FFF2-40B4-BE49-F238E27FC236}">
                <a16:creationId xmlns:a16="http://schemas.microsoft.com/office/drawing/2014/main" id="{2C40F032-6C4A-97F8-6BD8-7F29F6E17572}"/>
              </a:ext>
            </a:extLst>
          </p:cNvPr>
          <p:cNvSpPr/>
          <p:nvPr/>
        </p:nvSpPr>
        <p:spPr>
          <a:xfrm rot="5400000">
            <a:off x="437454" y="1213411"/>
            <a:ext cx="390275" cy="304800"/>
          </a:xfrm>
          <a:prstGeom prst="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4B183"/>
              </a:solidFill>
            </a:endParaRPr>
          </a:p>
        </p:txBody>
      </p:sp>
      <p:sp>
        <p:nvSpPr>
          <p:cNvPr id="33" name="Triangle isocèle 32">
            <a:extLst>
              <a:ext uri="{FF2B5EF4-FFF2-40B4-BE49-F238E27FC236}">
                <a16:creationId xmlns:a16="http://schemas.microsoft.com/office/drawing/2014/main" id="{C4DF75D6-7A4D-35F3-E975-01814CBC9F83}"/>
              </a:ext>
            </a:extLst>
          </p:cNvPr>
          <p:cNvSpPr/>
          <p:nvPr/>
        </p:nvSpPr>
        <p:spPr>
          <a:xfrm rot="5400000">
            <a:off x="766679" y="3198426"/>
            <a:ext cx="238982" cy="202356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6C4C121B-083F-55C6-ED9E-E78F93F6233C}"/>
              </a:ext>
            </a:extLst>
          </p:cNvPr>
          <p:cNvSpPr txBox="1"/>
          <p:nvPr/>
        </p:nvSpPr>
        <p:spPr>
          <a:xfrm>
            <a:off x="1066005" y="3121223"/>
            <a:ext cx="149968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b="1" dirty="0">
                <a:solidFill>
                  <a:schemeClr val="bg2"/>
                </a:solidFill>
                <a:latin typeface="Arial" panose="020B0604020202020204" pitchFamily="34" charset="0"/>
              </a:rPr>
              <a:t>Caméra pour la vision industrielle ou microscopie</a:t>
            </a:r>
            <a:endParaRPr lang="fr-FR" sz="1200" dirty="0">
              <a:solidFill>
                <a:schemeClr val="bg2"/>
              </a:solidFill>
            </a:endParaRPr>
          </a:p>
        </p:txBody>
      </p:sp>
      <p:sp>
        <p:nvSpPr>
          <p:cNvPr id="47" name="Triangle isocèle 46">
            <a:extLst>
              <a:ext uri="{FF2B5EF4-FFF2-40B4-BE49-F238E27FC236}">
                <a16:creationId xmlns:a16="http://schemas.microsoft.com/office/drawing/2014/main" id="{58F12510-57C9-7DF6-B3A9-0430277832D9}"/>
              </a:ext>
            </a:extLst>
          </p:cNvPr>
          <p:cNvSpPr/>
          <p:nvPr/>
        </p:nvSpPr>
        <p:spPr>
          <a:xfrm rot="5400000">
            <a:off x="766679" y="4476002"/>
            <a:ext cx="238982" cy="202356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" name="Image 2" descr="Une image contenant texte&#10;&#10;Description générée automatiquement">
            <a:extLst>
              <a:ext uri="{FF2B5EF4-FFF2-40B4-BE49-F238E27FC236}">
                <a16:creationId xmlns:a16="http://schemas.microsoft.com/office/drawing/2014/main" id="{D0036D2C-8357-336C-2141-0AF533DD91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037" y="142447"/>
            <a:ext cx="2503054" cy="102822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5A4157D-C1D7-B539-D402-A92590DAC17B}"/>
              </a:ext>
            </a:extLst>
          </p:cNvPr>
          <p:cNvSpPr/>
          <p:nvPr/>
        </p:nvSpPr>
        <p:spPr>
          <a:xfrm>
            <a:off x="0" y="0"/>
            <a:ext cx="313934" cy="685799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478DBC70-15C7-DA0A-7D05-65B27A8FA188}"/>
              </a:ext>
            </a:extLst>
          </p:cNvPr>
          <p:cNvSpPr txBox="1"/>
          <p:nvPr/>
        </p:nvSpPr>
        <p:spPr>
          <a:xfrm>
            <a:off x="1066005" y="4417798"/>
            <a:ext cx="1499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b="1" dirty="0">
                <a:solidFill>
                  <a:srgbClr val="F4B183"/>
                </a:solidFill>
                <a:latin typeface="Arial" panose="020B0604020202020204" pitchFamily="34" charset="0"/>
              </a:rPr>
              <a:t>C</a:t>
            </a:r>
            <a:r>
              <a:rPr lang="fr-FR" sz="1400" dirty="0">
                <a:solidFill>
                  <a:schemeClr val="bg2"/>
                </a:solidFill>
                <a:latin typeface="Arial" panose="020B0604020202020204" pitchFamily="34" charset="0"/>
              </a:rPr>
              <a:t>améra</a:t>
            </a:r>
          </a:p>
          <a:p>
            <a:r>
              <a:rPr lang="fr-FR" sz="1400" b="1" dirty="0">
                <a:solidFill>
                  <a:srgbClr val="F4B183"/>
                </a:solidFill>
                <a:latin typeface="Arial" panose="020B0604020202020204" pitchFamily="34" charset="0"/>
              </a:rPr>
              <a:t>I</a:t>
            </a:r>
            <a:r>
              <a:rPr lang="fr-FR" sz="1400" dirty="0">
                <a:solidFill>
                  <a:schemeClr val="bg2"/>
                </a:solidFill>
                <a:latin typeface="Arial" panose="020B0604020202020204" pitchFamily="34" charset="0"/>
              </a:rPr>
              <a:t>nterfaçage</a:t>
            </a:r>
            <a:endParaRPr lang="fr-FR" sz="1200" dirty="0">
              <a:solidFill>
                <a:schemeClr val="bg2"/>
              </a:solidFill>
            </a:endParaRPr>
          </a:p>
        </p:txBody>
      </p:sp>
      <p:sp>
        <p:nvSpPr>
          <p:cNvPr id="16" name="Triangle isocèle 15">
            <a:extLst>
              <a:ext uri="{FF2B5EF4-FFF2-40B4-BE49-F238E27FC236}">
                <a16:creationId xmlns:a16="http://schemas.microsoft.com/office/drawing/2014/main" id="{162FF5FB-2236-2242-EBFB-5C3C5FA292F5}"/>
              </a:ext>
            </a:extLst>
          </p:cNvPr>
          <p:cNvSpPr/>
          <p:nvPr/>
        </p:nvSpPr>
        <p:spPr>
          <a:xfrm rot="5400000">
            <a:off x="2894316" y="3198426"/>
            <a:ext cx="238982" cy="202356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03656143-1B58-5125-64DE-088AA8499C2F}"/>
              </a:ext>
            </a:extLst>
          </p:cNvPr>
          <p:cNvSpPr txBox="1"/>
          <p:nvPr/>
        </p:nvSpPr>
        <p:spPr>
          <a:xfrm>
            <a:off x="3193642" y="3121223"/>
            <a:ext cx="149968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b="1" dirty="0">
                <a:solidFill>
                  <a:schemeClr val="bg2"/>
                </a:solidFill>
                <a:latin typeface="Arial" panose="020B0604020202020204" pitchFamily="34" charset="0"/>
              </a:rPr>
              <a:t>Enregistreur de données autonomes embarqué</a:t>
            </a:r>
            <a:endParaRPr lang="fr-FR" sz="1200" dirty="0">
              <a:solidFill>
                <a:schemeClr val="bg2"/>
              </a:solidFill>
            </a:endParaRPr>
          </a:p>
        </p:txBody>
      </p:sp>
      <p:sp>
        <p:nvSpPr>
          <p:cNvPr id="20" name="Triangle isocèle 19">
            <a:extLst>
              <a:ext uri="{FF2B5EF4-FFF2-40B4-BE49-F238E27FC236}">
                <a16:creationId xmlns:a16="http://schemas.microsoft.com/office/drawing/2014/main" id="{859D183B-3FA9-8BDF-AE64-8FD8D08D879D}"/>
              </a:ext>
            </a:extLst>
          </p:cNvPr>
          <p:cNvSpPr/>
          <p:nvPr/>
        </p:nvSpPr>
        <p:spPr>
          <a:xfrm rot="5400000">
            <a:off x="2894316" y="4476002"/>
            <a:ext cx="238982" cy="202356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38549031-30B3-196C-C0D1-C1F2C3BC2819}"/>
              </a:ext>
            </a:extLst>
          </p:cNvPr>
          <p:cNvSpPr txBox="1"/>
          <p:nvPr/>
        </p:nvSpPr>
        <p:spPr>
          <a:xfrm>
            <a:off x="3193642" y="4417798"/>
            <a:ext cx="1499686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b="1" dirty="0">
                <a:solidFill>
                  <a:srgbClr val="F4B183"/>
                </a:solidFill>
                <a:latin typeface="Arial" panose="020B0604020202020204" pitchFamily="34" charset="0"/>
              </a:rPr>
              <a:t>C</a:t>
            </a:r>
            <a:r>
              <a:rPr lang="fr-FR" sz="1400" dirty="0">
                <a:solidFill>
                  <a:schemeClr val="bg2"/>
                </a:solidFill>
                <a:latin typeface="Arial" panose="020B0604020202020204" pitchFamily="34" charset="0"/>
              </a:rPr>
              <a:t>apteurs numériques et analogiques</a:t>
            </a:r>
          </a:p>
          <a:p>
            <a:r>
              <a:rPr lang="fr-FR" sz="1400" b="1" dirty="0">
                <a:solidFill>
                  <a:srgbClr val="F4B183"/>
                </a:solidFill>
                <a:latin typeface="Arial" panose="020B0604020202020204" pitchFamily="34" charset="0"/>
              </a:rPr>
              <a:t>M</a:t>
            </a:r>
            <a:r>
              <a:rPr lang="fr-FR" sz="1400" dirty="0">
                <a:solidFill>
                  <a:schemeClr val="bg2"/>
                </a:solidFill>
                <a:latin typeface="Arial" panose="020B0604020202020204" pitchFamily="34" charset="0"/>
              </a:rPr>
              <a:t>ise en forme</a:t>
            </a:r>
          </a:p>
          <a:p>
            <a:r>
              <a:rPr lang="fr-FR" sz="1400" b="1" dirty="0">
                <a:solidFill>
                  <a:srgbClr val="F4B183"/>
                </a:solidFill>
                <a:latin typeface="Arial" panose="020B0604020202020204" pitchFamily="34" charset="0"/>
              </a:rPr>
              <a:t>I</a:t>
            </a:r>
            <a:r>
              <a:rPr lang="fr-FR" sz="1400" dirty="0">
                <a:solidFill>
                  <a:schemeClr val="bg2"/>
                </a:solidFill>
                <a:latin typeface="Arial" panose="020B0604020202020204" pitchFamily="34" charset="0"/>
              </a:rPr>
              <a:t>nterfaçage / Sans fil / Série</a:t>
            </a:r>
            <a:br>
              <a:rPr lang="fr-FR" sz="1400" dirty="0">
                <a:solidFill>
                  <a:schemeClr val="bg2"/>
                </a:solidFill>
                <a:latin typeface="Arial" panose="020B0604020202020204" pitchFamily="34" charset="0"/>
              </a:rPr>
            </a:br>
            <a:endParaRPr lang="fr-FR" sz="1400" dirty="0">
              <a:solidFill>
                <a:schemeClr val="bg2"/>
              </a:solidFill>
              <a:latin typeface="Arial" panose="020B0604020202020204" pitchFamily="34" charset="0"/>
            </a:endParaRPr>
          </a:p>
        </p:txBody>
      </p:sp>
      <p:sp>
        <p:nvSpPr>
          <p:cNvPr id="29" name="Triangle isocèle 28">
            <a:extLst>
              <a:ext uri="{FF2B5EF4-FFF2-40B4-BE49-F238E27FC236}">
                <a16:creationId xmlns:a16="http://schemas.microsoft.com/office/drawing/2014/main" id="{143251EC-6316-78DA-EB71-1479905D5C12}"/>
              </a:ext>
            </a:extLst>
          </p:cNvPr>
          <p:cNvSpPr/>
          <p:nvPr/>
        </p:nvSpPr>
        <p:spPr>
          <a:xfrm rot="5400000">
            <a:off x="5015803" y="3198426"/>
            <a:ext cx="238982" cy="202356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28E85DF7-72C2-4BB1-C963-CD11D1DD716E}"/>
              </a:ext>
            </a:extLst>
          </p:cNvPr>
          <p:cNvSpPr txBox="1"/>
          <p:nvPr/>
        </p:nvSpPr>
        <p:spPr>
          <a:xfrm>
            <a:off x="5315129" y="3121223"/>
            <a:ext cx="149968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b="1" dirty="0">
                <a:solidFill>
                  <a:schemeClr val="bg2"/>
                </a:solidFill>
                <a:latin typeface="Arial" panose="020B0604020202020204" pitchFamily="34" charset="0"/>
              </a:rPr>
              <a:t>Banc de mesure automatisé</a:t>
            </a:r>
            <a:endParaRPr lang="fr-FR" sz="1200" dirty="0">
              <a:solidFill>
                <a:schemeClr val="bg2"/>
              </a:solidFill>
            </a:endParaRPr>
          </a:p>
        </p:txBody>
      </p:sp>
      <p:sp>
        <p:nvSpPr>
          <p:cNvPr id="31" name="Triangle isocèle 30">
            <a:extLst>
              <a:ext uri="{FF2B5EF4-FFF2-40B4-BE49-F238E27FC236}">
                <a16:creationId xmlns:a16="http://schemas.microsoft.com/office/drawing/2014/main" id="{569999DD-953F-6600-5393-48DFD2CC811F}"/>
              </a:ext>
            </a:extLst>
          </p:cNvPr>
          <p:cNvSpPr/>
          <p:nvPr/>
        </p:nvSpPr>
        <p:spPr>
          <a:xfrm rot="5400000">
            <a:off x="5015803" y="4476002"/>
            <a:ext cx="238982" cy="202356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E4E76F76-4894-1817-700B-AF7E72192DD4}"/>
              </a:ext>
            </a:extLst>
          </p:cNvPr>
          <p:cNvSpPr txBox="1"/>
          <p:nvPr/>
        </p:nvSpPr>
        <p:spPr>
          <a:xfrm>
            <a:off x="5315129" y="4417798"/>
            <a:ext cx="1499686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b="1" dirty="0">
                <a:solidFill>
                  <a:srgbClr val="F4B183"/>
                </a:solidFill>
                <a:latin typeface="Arial" panose="020B0604020202020204" pitchFamily="34" charset="0"/>
              </a:rPr>
              <a:t>I</a:t>
            </a:r>
            <a:r>
              <a:rPr lang="fr-FR" sz="1400" dirty="0">
                <a:solidFill>
                  <a:schemeClr val="bg2"/>
                </a:solidFill>
                <a:latin typeface="Arial" panose="020B0604020202020204" pitchFamily="34" charset="0"/>
              </a:rPr>
              <a:t>nterfaçage</a:t>
            </a:r>
          </a:p>
          <a:p>
            <a:r>
              <a:rPr lang="fr-FR" sz="1400" b="1" dirty="0">
                <a:solidFill>
                  <a:srgbClr val="F4B183"/>
                </a:solidFill>
                <a:latin typeface="Arial" panose="020B0604020202020204" pitchFamily="34" charset="0"/>
              </a:rPr>
              <a:t>I</a:t>
            </a:r>
            <a:r>
              <a:rPr lang="fr-FR" sz="1400" dirty="0">
                <a:solidFill>
                  <a:schemeClr val="bg2"/>
                </a:solidFill>
                <a:latin typeface="Arial" panose="020B0604020202020204" pitchFamily="34" charset="0"/>
              </a:rPr>
              <a:t>nstrumentation</a:t>
            </a:r>
          </a:p>
          <a:p>
            <a:r>
              <a:rPr lang="fr-FR" sz="1400" b="1" dirty="0">
                <a:solidFill>
                  <a:srgbClr val="F4B183"/>
                </a:solidFill>
                <a:latin typeface="Arial" panose="020B0604020202020204" pitchFamily="34" charset="0"/>
              </a:rPr>
              <a:t>C</a:t>
            </a:r>
            <a:r>
              <a:rPr lang="fr-FR" sz="1400" dirty="0">
                <a:solidFill>
                  <a:schemeClr val="bg2"/>
                </a:solidFill>
                <a:latin typeface="Arial" panose="020B0604020202020204" pitchFamily="34" charset="0"/>
              </a:rPr>
              <a:t>apteurs numériques et analogiques</a:t>
            </a:r>
          </a:p>
          <a:p>
            <a:r>
              <a:rPr lang="fr-FR" sz="1400" b="1" dirty="0">
                <a:solidFill>
                  <a:srgbClr val="F4B183"/>
                </a:solidFill>
                <a:latin typeface="Arial" panose="020B0604020202020204" pitchFamily="34" charset="0"/>
              </a:rPr>
              <a:t>M</a:t>
            </a:r>
            <a:r>
              <a:rPr lang="fr-FR" sz="1400" dirty="0">
                <a:solidFill>
                  <a:schemeClr val="bg2"/>
                </a:solidFill>
                <a:latin typeface="Arial" panose="020B0604020202020204" pitchFamily="34" charset="0"/>
              </a:rPr>
              <a:t>ise en forme</a:t>
            </a:r>
          </a:p>
          <a:p>
            <a:endParaRPr lang="fr-FR" sz="1400" dirty="0">
              <a:solidFill>
                <a:schemeClr val="bg2"/>
              </a:solidFill>
              <a:latin typeface="Arial" panose="020B0604020202020204" pitchFamily="34" charset="0"/>
            </a:endParaRPr>
          </a:p>
        </p:txBody>
      </p:sp>
      <p:sp>
        <p:nvSpPr>
          <p:cNvPr id="37" name="Triangle isocèle 36">
            <a:extLst>
              <a:ext uri="{FF2B5EF4-FFF2-40B4-BE49-F238E27FC236}">
                <a16:creationId xmlns:a16="http://schemas.microsoft.com/office/drawing/2014/main" id="{F2B24202-C264-F0AF-7EC7-CB1F55251364}"/>
              </a:ext>
            </a:extLst>
          </p:cNvPr>
          <p:cNvSpPr/>
          <p:nvPr/>
        </p:nvSpPr>
        <p:spPr>
          <a:xfrm rot="5400000">
            <a:off x="7199348" y="3198426"/>
            <a:ext cx="238982" cy="202356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5BCFCB6B-3D2E-057A-35F6-8650A91B70A7}"/>
              </a:ext>
            </a:extLst>
          </p:cNvPr>
          <p:cNvSpPr txBox="1"/>
          <p:nvPr/>
        </p:nvSpPr>
        <p:spPr>
          <a:xfrm>
            <a:off x="7498674" y="3121223"/>
            <a:ext cx="1522766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b="1" dirty="0">
                <a:solidFill>
                  <a:schemeClr val="bg2"/>
                </a:solidFill>
                <a:latin typeface="Arial" panose="020B0604020202020204" pitchFamily="34" charset="0"/>
              </a:rPr>
              <a:t>Développement d’application embarquée</a:t>
            </a:r>
            <a:br>
              <a:rPr lang="fr-FR" sz="1400" b="1" dirty="0">
                <a:solidFill>
                  <a:schemeClr val="bg2"/>
                </a:solidFill>
                <a:latin typeface="Arial" panose="020B0604020202020204" pitchFamily="34" charset="0"/>
              </a:rPr>
            </a:br>
            <a:r>
              <a:rPr lang="fr-FR" sz="1400" b="1" dirty="0">
                <a:solidFill>
                  <a:schemeClr val="bg2"/>
                </a:solidFill>
                <a:latin typeface="Arial" panose="020B0604020202020204" pitchFamily="34" charset="0"/>
              </a:rPr>
              <a:t>Bibliothèque bas niveau</a:t>
            </a:r>
            <a:endParaRPr lang="fr-FR" sz="1200" dirty="0">
              <a:solidFill>
                <a:schemeClr val="bg2"/>
              </a:solidFill>
            </a:endParaRPr>
          </a:p>
        </p:txBody>
      </p:sp>
      <p:sp>
        <p:nvSpPr>
          <p:cNvPr id="39" name="Triangle isocèle 38">
            <a:extLst>
              <a:ext uri="{FF2B5EF4-FFF2-40B4-BE49-F238E27FC236}">
                <a16:creationId xmlns:a16="http://schemas.microsoft.com/office/drawing/2014/main" id="{692EBDBE-9F13-573E-39FB-EFF7449FA52A}"/>
              </a:ext>
            </a:extLst>
          </p:cNvPr>
          <p:cNvSpPr/>
          <p:nvPr/>
        </p:nvSpPr>
        <p:spPr>
          <a:xfrm rot="5400000">
            <a:off x="7199348" y="4476002"/>
            <a:ext cx="238982" cy="202356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441E9D64-0D72-549E-94B5-2B38DDC18F6C}"/>
              </a:ext>
            </a:extLst>
          </p:cNvPr>
          <p:cNvSpPr txBox="1"/>
          <p:nvPr/>
        </p:nvSpPr>
        <p:spPr>
          <a:xfrm>
            <a:off x="7498674" y="4417798"/>
            <a:ext cx="1499686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b="1" dirty="0">
                <a:solidFill>
                  <a:srgbClr val="F4B183"/>
                </a:solidFill>
                <a:latin typeface="Arial" panose="020B0604020202020204" pitchFamily="34" charset="0"/>
              </a:rPr>
              <a:t>A</a:t>
            </a:r>
            <a:r>
              <a:rPr lang="fr-FR" sz="1400" dirty="0">
                <a:solidFill>
                  <a:schemeClr val="bg1"/>
                </a:solidFill>
                <a:latin typeface="Arial" panose="020B0604020202020204" pitchFamily="34" charset="0"/>
              </a:rPr>
              <a:t>ctionneur </a:t>
            </a:r>
            <a:r>
              <a:rPr lang="fr-FR" sz="1400" b="1" dirty="0">
                <a:solidFill>
                  <a:srgbClr val="F4B183"/>
                </a:solidFill>
                <a:latin typeface="Arial" panose="020B0604020202020204" pitchFamily="34" charset="0"/>
              </a:rPr>
              <a:t>I</a:t>
            </a:r>
            <a:r>
              <a:rPr lang="fr-FR" sz="1400" dirty="0">
                <a:solidFill>
                  <a:schemeClr val="bg2"/>
                </a:solidFill>
                <a:latin typeface="Arial" panose="020B0604020202020204" pitchFamily="34" charset="0"/>
              </a:rPr>
              <a:t>nterfaçage / Série / I2C</a:t>
            </a:r>
          </a:p>
          <a:p>
            <a:r>
              <a:rPr lang="fr-FR" sz="1400" b="1" dirty="0">
                <a:solidFill>
                  <a:srgbClr val="F4B183"/>
                </a:solidFill>
                <a:latin typeface="Arial" panose="020B0604020202020204" pitchFamily="34" charset="0"/>
              </a:rPr>
              <a:t>C</a:t>
            </a:r>
            <a:r>
              <a:rPr lang="fr-FR" sz="1400" dirty="0">
                <a:solidFill>
                  <a:schemeClr val="bg2"/>
                </a:solidFill>
                <a:latin typeface="Arial" panose="020B0604020202020204" pitchFamily="34" charset="0"/>
              </a:rPr>
              <a:t>apteurs numériques</a:t>
            </a:r>
            <a:endParaRPr lang="fr-FR" sz="14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9F2C900-9257-8B07-1C94-814A45B8E7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489" y="1704580"/>
            <a:ext cx="1790521" cy="1187652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72D08A4C-9056-EE03-113B-5D221CCEDB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03566" y="1690292"/>
            <a:ext cx="1802909" cy="1201939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A10ABE51-CC55-B7B6-9F12-F3EAA58572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27990" y="1690292"/>
            <a:ext cx="1802909" cy="1201939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8053A5F4-DE83-B7CF-20BB-C03824402BD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71687" y="1695259"/>
            <a:ext cx="1849753" cy="1222823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35154D71-D9FA-61BC-EE74-3070F90EBEF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19764" y="1691541"/>
            <a:ext cx="1855960" cy="1222823"/>
          </a:xfrm>
          <a:prstGeom prst="rect">
            <a:avLst/>
          </a:prstGeom>
        </p:spPr>
      </p:pic>
      <p:sp>
        <p:nvSpPr>
          <p:cNvPr id="7" name="Triangle isocèle 6">
            <a:extLst>
              <a:ext uri="{FF2B5EF4-FFF2-40B4-BE49-F238E27FC236}">
                <a16:creationId xmlns:a16="http://schemas.microsoft.com/office/drawing/2014/main" id="{80834EDD-41AD-4159-6F6F-5013DB634C97}"/>
              </a:ext>
            </a:extLst>
          </p:cNvPr>
          <p:cNvSpPr/>
          <p:nvPr/>
        </p:nvSpPr>
        <p:spPr>
          <a:xfrm rot="5400000">
            <a:off x="9396055" y="3198426"/>
            <a:ext cx="238982" cy="202356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F8FF3690-4F84-D5FA-2F56-FE63707B59DA}"/>
              </a:ext>
            </a:extLst>
          </p:cNvPr>
          <p:cNvSpPr txBox="1"/>
          <p:nvPr/>
        </p:nvSpPr>
        <p:spPr>
          <a:xfrm>
            <a:off x="9695381" y="3121223"/>
            <a:ext cx="149968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b="1" dirty="0">
                <a:solidFill>
                  <a:schemeClr val="bg2"/>
                </a:solidFill>
                <a:latin typeface="Arial" panose="020B0604020202020204" pitchFamily="34" charset="0"/>
              </a:rPr>
              <a:t>Développement d’un système d’acquisition « maison »</a:t>
            </a:r>
            <a:endParaRPr lang="fr-FR" sz="1200" dirty="0">
              <a:solidFill>
                <a:schemeClr val="bg2"/>
              </a:solidFill>
            </a:endParaRPr>
          </a:p>
        </p:txBody>
      </p:sp>
      <p:sp>
        <p:nvSpPr>
          <p:cNvPr id="15" name="Triangle isocèle 14">
            <a:extLst>
              <a:ext uri="{FF2B5EF4-FFF2-40B4-BE49-F238E27FC236}">
                <a16:creationId xmlns:a16="http://schemas.microsoft.com/office/drawing/2014/main" id="{AB39A4CE-F8F6-DF72-606E-592EBB0878F4}"/>
              </a:ext>
            </a:extLst>
          </p:cNvPr>
          <p:cNvSpPr/>
          <p:nvPr/>
        </p:nvSpPr>
        <p:spPr>
          <a:xfrm rot="5400000">
            <a:off x="9396055" y="4476002"/>
            <a:ext cx="238982" cy="202356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B918E940-CEEF-15B9-61DE-046FC91D1C89}"/>
              </a:ext>
            </a:extLst>
          </p:cNvPr>
          <p:cNvSpPr txBox="1"/>
          <p:nvPr/>
        </p:nvSpPr>
        <p:spPr>
          <a:xfrm>
            <a:off x="9695381" y="4417798"/>
            <a:ext cx="1499686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b="1" dirty="0">
                <a:solidFill>
                  <a:srgbClr val="F4B183"/>
                </a:solidFill>
                <a:latin typeface="Arial" panose="020B0604020202020204" pitchFamily="34" charset="0"/>
              </a:rPr>
              <a:t>I</a:t>
            </a:r>
            <a:r>
              <a:rPr lang="fr-FR" sz="1400" dirty="0">
                <a:solidFill>
                  <a:schemeClr val="bg2"/>
                </a:solidFill>
                <a:latin typeface="Arial" panose="020B0604020202020204" pitchFamily="34" charset="0"/>
              </a:rPr>
              <a:t>nterfaçage</a:t>
            </a:r>
          </a:p>
          <a:p>
            <a:r>
              <a:rPr lang="fr-FR" sz="1400" b="1" dirty="0">
                <a:solidFill>
                  <a:srgbClr val="F4B183"/>
                </a:solidFill>
                <a:latin typeface="Arial" panose="020B0604020202020204" pitchFamily="34" charset="0"/>
              </a:rPr>
              <a:t>I</a:t>
            </a:r>
            <a:r>
              <a:rPr lang="fr-FR" sz="1400" dirty="0">
                <a:solidFill>
                  <a:schemeClr val="bg2"/>
                </a:solidFill>
                <a:latin typeface="Arial" panose="020B0604020202020204" pitchFamily="34" charset="0"/>
              </a:rPr>
              <a:t>nstrumentation</a:t>
            </a:r>
          </a:p>
          <a:p>
            <a:r>
              <a:rPr lang="fr-FR" sz="1400" b="1" dirty="0">
                <a:solidFill>
                  <a:srgbClr val="F4B183"/>
                </a:solidFill>
                <a:latin typeface="Arial" panose="020B0604020202020204" pitchFamily="34" charset="0"/>
              </a:rPr>
              <a:t>C</a:t>
            </a:r>
            <a:r>
              <a:rPr lang="fr-FR" sz="1400" dirty="0">
                <a:solidFill>
                  <a:schemeClr val="bg2"/>
                </a:solidFill>
                <a:latin typeface="Arial" panose="020B0604020202020204" pitchFamily="34" charset="0"/>
              </a:rPr>
              <a:t>apteurs numériques et analogiques</a:t>
            </a:r>
          </a:p>
          <a:p>
            <a:r>
              <a:rPr lang="fr-FR" sz="1400" b="1" dirty="0">
                <a:solidFill>
                  <a:srgbClr val="F4B183"/>
                </a:solidFill>
                <a:latin typeface="Arial" panose="020B0604020202020204" pitchFamily="34" charset="0"/>
              </a:rPr>
              <a:t>M</a:t>
            </a:r>
            <a:r>
              <a:rPr lang="fr-FR" sz="1400" dirty="0">
                <a:solidFill>
                  <a:schemeClr val="bg2"/>
                </a:solidFill>
                <a:latin typeface="Arial" panose="020B0604020202020204" pitchFamily="34" charset="0"/>
              </a:rPr>
              <a:t>ise en forme</a:t>
            </a:r>
          </a:p>
          <a:p>
            <a:endParaRPr lang="fr-FR" sz="1400" dirty="0">
              <a:solidFill>
                <a:schemeClr val="bg2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59433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Image 43">
            <a:extLst>
              <a:ext uri="{FF2B5EF4-FFF2-40B4-BE49-F238E27FC236}">
                <a16:creationId xmlns:a16="http://schemas.microsoft.com/office/drawing/2014/main" id="{283DFFD7-B58E-C27C-28AB-97302E4676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1842" y="1710405"/>
            <a:ext cx="1849754" cy="1231107"/>
          </a:xfrm>
          <a:prstGeom prst="rect">
            <a:avLst/>
          </a:prstGeom>
        </p:spPr>
      </p:pic>
      <p:pic>
        <p:nvPicPr>
          <p:cNvPr id="35" name="Image 34">
            <a:extLst>
              <a:ext uri="{FF2B5EF4-FFF2-40B4-BE49-F238E27FC236}">
                <a16:creationId xmlns:a16="http://schemas.microsoft.com/office/drawing/2014/main" id="{4C24E6F2-6EB3-98D7-17B5-5AB5B5A9A9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2083" y="1690292"/>
            <a:ext cx="1787735" cy="1179905"/>
          </a:xfrm>
          <a:prstGeom prst="rect">
            <a:avLst/>
          </a:prstGeom>
        </p:spPr>
      </p:pic>
      <p:pic>
        <p:nvPicPr>
          <p:cNvPr id="27" name="Image 26">
            <a:extLst>
              <a:ext uri="{FF2B5EF4-FFF2-40B4-BE49-F238E27FC236}">
                <a16:creationId xmlns:a16="http://schemas.microsoft.com/office/drawing/2014/main" id="{3CE640D7-024E-297C-65F2-6AC450D249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1490" y="1712326"/>
            <a:ext cx="1781776" cy="1179905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89C71B99-2A9E-446B-B1DD-1B9A1888075D}"/>
              </a:ext>
            </a:extLst>
          </p:cNvPr>
          <p:cNvSpPr txBox="1"/>
          <p:nvPr/>
        </p:nvSpPr>
        <p:spPr>
          <a:xfrm>
            <a:off x="3180594" y="502660"/>
            <a:ext cx="39372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  <a:latin typeface="Raleway ExtraBold" pitchFamily="2" charset="0"/>
              </a:rPr>
              <a:t>Projets Semestre 6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62A295B4-38BE-467D-8B26-C2E072385141}"/>
              </a:ext>
            </a:extLst>
          </p:cNvPr>
          <p:cNvSpPr txBox="1"/>
          <p:nvPr/>
        </p:nvSpPr>
        <p:spPr>
          <a:xfrm>
            <a:off x="3180594" y="213302"/>
            <a:ext cx="41793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bg2"/>
                </a:solidFill>
                <a:latin typeface="Raleway" pitchFamily="2" charset="0"/>
              </a:rPr>
              <a:t>Electronique pour le Traitement de l’Information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5171060E-807B-88A7-7613-F4BC4194ADE0}"/>
              </a:ext>
            </a:extLst>
          </p:cNvPr>
          <p:cNvSpPr txBox="1"/>
          <p:nvPr/>
        </p:nvSpPr>
        <p:spPr>
          <a:xfrm>
            <a:off x="951146" y="1165756"/>
            <a:ext cx="73708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fr-FR" sz="2000" b="1" i="0" u="none" strike="noStrike" dirty="0">
                <a:solidFill>
                  <a:srgbClr val="F4B183"/>
                </a:solidFill>
                <a:effectLst/>
                <a:latin typeface="Trebuchet MS" panose="020B0603020202020204" pitchFamily="34" charset="0"/>
              </a:rPr>
              <a:t>Robotique / Son et Lumières</a:t>
            </a:r>
            <a:endParaRPr lang="fr-FR" sz="2000" dirty="0">
              <a:solidFill>
                <a:srgbClr val="F4B183"/>
              </a:solidFill>
            </a:endParaRPr>
          </a:p>
        </p:txBody>
      </p:sp>
      <p:sp>
        <p:nvSpPr>
          <p:cNvPr id="18" name="Triangle isocèle 17">
            <a:extLst>
              <a:ext uri="{FF2B5EF4-FFF2-40B4-BE49-F238E27FC236}">
                <a16:creationId xmlns:a16="http://schemas.microsoft.com/office/drawing/2014/main" id="{2C40F032-6C4A-97F8-6BD8-7F29F6E17572}"/>
              </a:ext>
            </a:extLst>
          </p:cNvPr>
          <p:cNvSpPr/>
          <p:nvPr/>
        </p:nvSpPr>
        <p:spPr>
          <a:xfrm rot="5400000">
            <a:off x="437454" y="1213411"/>
            <a:ext cx="390275" cy="304800"/>
          </a:xfrm>
          <a:prstGeom prst="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4B183"/>
              </a:solidFill>
            </a:endParaRPr>
          </a:p>
        </p:txBody>
      </p:sp>
      <p:sp>
        <p:nvSpPr>
          <p:cNvPr id="33" name="Triangle isocèle 32">
            <a:extLst>
              <a:ext uri="{FF2B5EF4-FFF2-40B4-BE49-F238E27FC236}">
                <a16:creationId xmlns:a16="http://schemas.microsoft.com/office/drawing/2014/main" id="{C4DF75D6-7A4D-35F3-E975-01814CBC9F83}"/>
              </a:ext>
            </a:extLst>
          </p:cNvPr>
          <p:cNvSpPr/>
          <p:nvPr/>
        </p:nvSpPr>
        <p:spPr>
          <a:xfrm rot="5400000">
            <a:off x="766679" y="3198426"/>
            <a:ext cx="238982" cy="202356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6C4C121B-083F-55C6-ED9E-E78F93F6233C}"/>
              </a:ext>
            </a:extLst>
          </p:cNvPr>
          <p:cNvSpPr txBox="1"/>
          <p:nvPr/>
        </p:nvSpPr>
        <p:spPr>
          <a:xfrm>
            <a:off x="1066004" y="3121223"/>
            <a:ext cx="361381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b="1" dirty="0">
                <a:solidFill>
                  <a:schemeClr val="bg2"/>
                </a:solidFill>
                <a:latin typeface="Arial" panose="020B0604020202020204" pitchFamily="34" charset="0"/>
              </a:rPr>
              <a:t>Commande de robots autonomes ou télécommandées</a:t>
            </a:r>
            <a:endParaRPr lang="fr-FR" sz="1200" dirty="0">
              <a:solidFill>
                <a:schemeClr val="bg2"/>
              </a:solidFill>
            </a:endParaRPr>
          </a:p>
        </p:txBody>
      </p:sp>
      <p:sp>
        <p:nvSpPr>
          <p:cNvPr id="47" name="Triangle isocèle 46">
            <a:extLst>
              <a:ext uri="{FF2B5EF4-FFF2-40B4-BE49-F238E27FC236}">
                <a16:creationId xmlns:a16="http://schemas.microsoft.com/office/drawing/2014/main" id="{58F12510-57C9-7DF6-B3A9-0430277832D9}"/>
              </a:ext>
            </a:extLst>
          </p:cNvPr>
          <p:cNvSpPr/>
          <p:nvPr/>
        </p:nvSpPr>
        <p:spPr>
          <a:xfrm rot="5400000">
            <a:off x="766679" y="4476002"/>
            <a:ext cx="238982" cy="202356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" name="Image 2" descr="Une image contenant texte&#10;&#10;Description générée automatiquement">
            <a:extLst>
              <a:ext uri="{FF2B5EF4-FFF2-40B4-BE49-F238E27FC236}">
                <a16:creationId xmlns:a16="http://schemas.microsoft.com/office/drawing/2014/main" id="{D0036D2C-8357-336C-2141-0AF533DD91F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037" y="142447"/>
            <a:ext cx="2503054" cy="102822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5A4157D-C1D7-B539-D402-A92590DAC17B}"/>
              </a:ext>
            </a:extLst>
          </p:cNvPr>
          <p:cNvSpPr/>
          <p:nvPr/>
        </p:nvSpPr>
        <p:spPr>
          <a:xfrm>
            <a:off x="0" y="0"/>
            <a:ext cx="313934" cy="685799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478DBC70-15C7-DA0A-7D05-65B27A8FA188}"/>
              </a:ext>
            </a:extLst>
          </p:cNvPr>
          <p:cNvSpPr txBox="1"/>
          <p:nvPr/>
        </p:nvSpPr>
        <p:spPr>
          <a:xfrm>
            <a:off x="1066005" y="4417798"/>
            <a:ext cx="1499686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b="1" dirty="0">
                <a:solidFill>
                  <a:srgbClr val="F4B183"/>
                </a:solidFill>
                <a:latin typeface="Arial" panose="020B0604020202020204" pitchFamily="34" charset="0"/>
              </a:rPr>
              <a:t>A</a:t>
            </a:r>
            <a:r>
              <a:rPr lang="fr-FR" sz="1400" dirty="0">
                <a:solidFill>
                  <a:schemeClr val="bg1"/>
                </a:solidFill>
                <a:latin typeface="Arial" panose="020B0604020202020204" pitchFamily="34" charset="0"/>
              </a:rPr>
              <a:t>ctionneur </a:t>
            </a:r>
            <a:r>
              <a:rPr lang="fr-FR" sz="1400" b="1" dirty="0">
                <a:solidFill>
                  <a:srgbClr val="F4B183"/>
                </a:solidFill>
                <a:latin typeface="Arial" panose="020B0604020202020204" pitchFamily="34" charset="0"/>
              </a:rPr>
              <a:t>I</a:t>
            </a:r>
            <a:r>
              <a:rPr lang="fr-FR" sz="1400" dirty="0">
                <a:solidFill>
                  <a:schemeClr val="bg2"/>
                </a:solidFill>
                <a:latin typeface="Arial" panose="020B0604020202020204" pitchFamily="34" charset="0"/>
              </a:rPr>
              <a:t>nterfaçage</a:t>
            </a:r>
          </a:p>
          <a:p>
            <a:endParaRPr lang="fr-FR" sz="1400" dirty="0">
              <a:solidFill>
                <a:schemeClr val="bg2"/>
              </a:solidFill>
              <a:latin typeface="Arial" panose="020B0604020202020204" pitchFamily="34" charset="0"/>
            </a:endParaRPr>
          </a:p>
          <a:p>
            <a:r>
              <a:rPr lang="fr-FR" sz="1400" b="1" dirty="0">
                <a:solidFill>
                  <a:srgbClr val="F4B183"/>
                </a:solidFill>
                <a:latin typeface="Arial" panose="020B0604020202020204" pitchFamily="34" charset="0"/>
              </a:rPr>
              <a:t>C</a:t>
            </a:r>
            <a:r>
              <a:rPr lang="fr-FR" sz="1400" dirty="0">
                <a:solidFill>
                  <a:schemeClr val="bg2"/>
                </a:solidFill>
                <a:latin typeface="Arial" panose="020B0604020202020204" pitchFamily="34" charset="0"/>
              </a:rPr>
              <a:t>apteurs numériques et analogiques</a:t>
            </a:r>
          </a:p>
          <a:p>
            <a:r>
              <a:rPr lang="fr-FR" sz="1400" b="1" dirty="0">
                <a:solidFill>
                  <a:srgbClr val="F4B183"/>
                </a:solidFill>
                <a:latin typeface="Arial" panose="020B0604020202020204" pitchFamily="34" charset="0"/>
              </a:rPr>
              <a:t>M</a:t>
            </a:r>
            <a:r>
              <a:rPr lang="fr-FR" sz="1400" dirty="0">
                <a:solidFill>
                  <a:schemeClr val="bg2"/>
                </a:solidFill>
                <a:latin typeface="Arial" panose="020B0604020202020204" pitchFamily="34" charset="0"/>
              </a:rPr>
              <a:t>ise en forme</a:t>
            </a:r>
          </a:p>
          <a:p>
            <a:endParaRPr lang="fr-FR" sz="1200" dirty="0">
              <a:solidFill>
                <a:schemeClr val="bg2"/>
              </a:solidFill>
            </a:endParaRPr>
          </a:p>
        </p:txBody>
      </p:sp>
      <p:sp>
        <p:nvSpPr>
          <p:cNvPr id="20" name="Triangle isocèle 19">
            <a:extLst>
              <a:ext uri="{FF2B5EF4-FFF2-40B4-BE49-F238E27FC236}">
                <a16:creationId xmlns:a16="http://schemas.microsoft.com/office/drawing/2014/main" id="{859D183B-3FA9-8BDF-AE64-8FD8D08D879D}"/>
              </a:ext>
            </a:extLst>
          </p:cNvPr>
          <p:cNvSpPr/>
          <p:nvPr/>
        </p:nvSpPr>
        <p:spPr>
          <a:xfrm rot="5400000">
            <a:off x="2894316" y="4476002"/>
            <a:ext cx="238982" cy="202356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38549031-30B3-196C-C0D1-C1F2C3BC2819}"/>
              </a:ext>
            </a:extLst>
          </p:cNvPr>
          <p:cNvSpPr txBox="1"/>
          <p:nvPr/>
        </p:nvSpPr>
        <p:spPr>
          <a:xfrm>
            <a:off x="3193642" y="4417798"/>
            <a:ext cx="149968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b="1" dirty="0">
                <a:solidFill>
                  <a:srgbClr val="F4B183"/>
                </a:solidFill>
                <a:latin typeface="Arial" panose="020B0604020202020204" pitchFamily="34" charset="0"/>
              </a:rPr>
              <a:t>I</a:t>
            </a:r>
            <a:r>
              <a:rPr lang="fr-FR" sz="1400" dirty="0">
                <a:solidFill>
                  <a:schemeClr val="bg2"/>
                </a:solidFill>
                <a:latin typeface="Arial" panose="020B0604020202020204" pitchFamily="34" charset="0"/>
              </a:rPr>
              <a:t>nterface de pilotage à distance</a:t>
            </a:r>
          </a:p>
        </p:txBody>
      </p:sp>
      <p:sp>
        <p:nvSpPr>
          <p:cNvPr id="37" name="Triangle isocèle 36">
            <a:extLst>
              <a:ext uri="{FF2B5EF4-FFF2-40B4-BE49-F238E27FC236}">
                <a16:creationId xmlns:a16="http://schemas.microsoft.com/office/drawing/2014/main" id="{F2B24202-C264-F0AF-7EC7-CB1F55251364}"/>
              </a:ext>
            </a:extLst>
          </p:cNvPr>
          <p:cNvSpPr/>
          <p:nvPr/>
        </p:nvSpPr>
        <p:spPr>
          <a:xfrm rot="5400000">
            <a:off x="7199348" y="3198426"/>
            <a:ext cx="238982" cy="202356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5BCFCB6B-3D2E-057A-35F6-8650A91B70A7}"/>
              </a:ext>
            </a:extLst>
          </p:cNvPr>
          <p:cNvSpPr txBox="1"/>
          <p:nvPr/>
        </p:nvSpPr>
        <p:spPr>
          <a:xfrm>
            <a:off x="7498674" y="3121223"/>
            <a:ext cx="1522766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b="1" dirty="0">
                <a:solidFill>
                  <a:schemeClr val="bg2"/>
                </a:solidFill>
                <a:latin typeface="Arial" panose="020B0604020202020204" pitchFamily="34" charset="0"/>
              </a:rPr>
              <a:t>Système autonome de gestion d’éclairage évènementiel</a:t>
            </a:r>
            <a:endParaRPr lang="fr-FR" sz="1200" dirty="0">
              <a:solidFill>
                <a:schemeClr val="bg2"/>
              </a:solidFill>
            </a:endParaRPr>
          </a:p>
        </p:txBody>
      </p:sp>
      <p:sp>
        <p:nvSpPr>
          <p:cNvPr id="39" name="Triangle isocèle 38">
            <a:extLst>
              <a:ext uri="{FF2B5EF4-FFF2-40B4-BE49-F238E27FC236}">
                <a16:creationId xmlns:a16="http://schemas.microsoft.com/office/drawing/2014/main" id="{692EBDBE-9F13-573E-39FB-EFF7449FA52A}"/>
              </a:ext>
            </a:extLst>
          </p:cNvPr>
          <p:cNvSpPr/>
          <p:nvPr/>
        </p:nvSpPr>
        <p:spPr>
          <a:xfrm rot="5400000">
            <a:off x="7199348" y="4476002"/>
            <a:ext cx="238982" cy="202356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441E9D64-0D72-549E-94B5-2B38DDC18F6C}"/>
              </a:ext>
            </a:extLst>
          </p:cNvPr>
          <p:cNvSpPr txBox="1"/>
          <p:nvPr/>
        </p:nvSpPr>
        <p:spPr>
          <a:xfrm>
            <a:off x="7498674" y="4417798"/>
            <a:ext cx="1499686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b="1" dirty="0">
                <a:solidFill>
                  <a:srgbClr val="F4B183"/>
                </a:solidFill>
                <a:latin typeface="Arial" panose="020B0604020202020204" pitchFamily="34" charset="0"/>
              </a:rPr>
              <a:t>I</a:t>
            </a:r>
            <a:r>
              <a:rPr lang="fr-FR" sz="1400" dirty="0">
                <a:solidFill>
                  <a:schemeClr val="bg2"/>
                </a:solidFill>
                <a:latin typeface="Arial" panose="020B0604020202020204" pitchFamily="34" charset="0"/>
              </a:rPr>
              <a:t>nterfaçage </a:t>
            </a:r>
            <a:r>
              <a:rPr lang="fr-FR" sz="1400" b="1" dirty="0">
                <a:solidFill>
                  <a:srgbClr val="F4B183"/>
                </a:solidFill>
                <a:latin typeface="Arial" panose="020B0604020202020204" pitchFamily="34" charset="0"/>
              </a:rPr>
              <a:t>P</a:t>
            </a:r>
            <a:r>
              <a:rPr lang="fr-FR" sz="1400" dirty="0">
                <a:solidFill>
                  <a:schemeClr val="bg2"/>
                </a:solidFill>
                <a:latin typeface="Arial" panose="020B0604020202020204" pitchFamily="34" charset="0"/>
              </a:rPr>
              <a:t>rotocole éclairage (DMX) et musique numérique (MIDI)</a:t>
            </a:r>
          </a:p>
        </p:txBody>
      </p:sp>
    </p:spTree>
    <p:extLst>
      <p:ext uri="{BB962C8B-B14F-4D97-AF65-F5344CB8AC3E}">
        <p14:creationId xmlns:p14="http://schemas.microsoft.com/office/powerpoint/2010/main" val="37462725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A5191D21-18CB-4320-BE28-4C52F7D605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037" y="142447"/>
            <a:ext cx="2503054" cy="1028225"/>
          </a:xfrm>
          <a:prstGeom prst="rect">
            <a:avLst/>
          </a:prstGeom>
        </p:spPr>
      </p:pic>
      <p:sp>
        <p:nvSpPr>
          <p:cNvPr id="50" name="ZoneTexte 49">
            <a:extLst>
              <a:ext uri="{FF2B5EF4-FFF2-40B4-BE49-F238E27FC236}">
                <a16:creationId xmlns:a16="http://schemas.microsoft.com/office/drawing/2014/main" id="{9EC6AEB4-5778-4252-917B-A36691EB87E1}"/>
              </a:ext>
            </a:extLst>
          </p:cNvPr>
          <p:cNvSpPr txBox="1"/>
          <p:nvPr/>
        </p:nvSpPr>
        <p:spPr>
          <a:xfrm>
            <a:off x="1133427" y="1273592"/>
            <a:ext cx="41237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accent2">
                    <a:lumMod val="60000"/>
                    <a:lumOff val="40000"/>
                  </a:schemeClr>
                </a:solidFill>
                <a:latin typeface="Raleway ExtraBold" pitchFamily="2" charset="0"/>
              </a:rPr>
              <a:t>Objectifs du projet</a:t>
            </a:r>
          </a:p>
        </p:txBody>
      </p:sp>
      <p:pic>
        <p:nvPicPr>
          <p:cNvPr id="51" name="Image 50">
            <a:extLst>
              <a:ext uri="{FF2B5EF4-FFF2-40B4-BE49-F238E27FC236}">
                <a16:creationId xmlns:a16="http://schemas.microsoft.com/office/drawing/2014/main" id="{17CDA0A8-DD66-49F3-A5EC-5CE5A6E81D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4945" y="4761932"/>
            <a:ext cx="1487055" cy="2096068"/>
          </a:xfrm>
          <a:prstGeom prst="rect">
            <a:avLst/>
          </a:prstGeom>
        </p:spPr>
      </p:pic>
      <p:sp>
        <p:nvSpPr>
          <p:cNvPr id="61" name="ZoneTexte 60">
            <a:extLst>
              <a:ext uri="{FF2B5EF4-FFF2-40B4-BE49-F238E27FC236}">
                <a16:creationId xmlns:a16="http://schemas.microsoft.com/office/drawing/2014/main" id="{FE91970A-FCFA-4E13-B071-FDEDEFB03601}"/>
              </a:ext>
            </a:extLst>
          </p:cNvPr>
          <p:cNvSpPr txBox="1"/>
          <p:nvPr/>
        </p:nvSpPr>
        <p:spPr>
          <a:xfrm>
            <a:off x="1837480" y="2201430"/>
            <a:ext cx="82209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>
                <a:solidFill>
                  <a:srgbClr val="A6A6A6"/>
                </a:solidFill>
                <a:latin typeface="Raleway ExtraBold" pitchFamily="2" charset="0"/>
              </a:rPr>
              <a:t>Concevoir et réaliser un </a:t>
            </a:r>
            <a:r>
              <a:rPr lang="fr-FR" sz="2400" dirty="0">
                <a:solidFill>
                  <a:srgbClr val="FFC000"/>
                </a:solidFill>
                <a:latin typeface="Raleway ExtraBold" pitchFamily="2" charset="0"/>
              </a:rPr>
              <a:t>prototype fonctionnel</a:t>
            </a:r>
            <a:endParaRPr lang="fr-FR" dirty="0">
              <a:solidFill>
                <a:srgbClr val="FFC000"/>
              </a:solidFill>
            </a:endParaRPr>
          </a:p>
        </p:txBody>
      </p:sp>
      <p:sp>
        <p:nvSpPr>
          <p:cNvPr id="62" name="ZoneTexte 61">
            <a:extLst>
              <a:ext uri="{FF2B5EF4-FFF2-40B4-BE49-F238E27FC236}">
                <a16:creationId xmlns:a16="http://schemas.microsoft.com/office/drawing/2014/main" id="{37C4BEE3-AC10-4489-A4FD-3F09FED0098F}"/>
              </a:ext>
            </a:extLst>
          </p:cNvPr>
          <p:cNvSpPr txBox="1"/>
          <p:nvPr/>
        </p:nvSpPr>
        <p:spPr>
          <a:xfrm>
            <a:off x="1837480" y="2895037"/>
            <a:ext cx="82209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>
                <a:solidFill>
                  <a:srgbClr val="A6A6A6"/>
                </a:solidFill>
                <a:latin typeface="Raleway ExtraBold" pitchFamily="2" charset="0"/>
              </a:rPr>
              <a:t>Mettre en place une </a:t>
            </a:r>
            <a:r>
              <a:rPr lang="fr-FR" sz="2400" dirty="0">
                <a:solidFill>
                  <a:srgbClr val="FFC000"/>
                </a:solidFill>
                <a:latin typeface="Raleway ExtraBold" pitchFamily="2" charset="0"/>
              </a:rPr>
              <a:t>démarche d’ingénierie</a:t>
            </a:r>
            <a:endParaRPr lang="fr-FR" dirty="0">
              <a:solidFill>
                <a:srgbClr val="FFC000"/>
              </a:solidFill>
            </a:endParaRP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F150975F-59C4-4D5E-AC76-E871E7F1CB89}"/>
              </a:ext>
            </a:extLst>
          </p:cNvPr>
          <p:cNvSpPr txBox="1"/>
          <p:nvPr/>
        </p:nvSpPr>
        <p:spPr>
          <a:xfrm>
            <a:off x="1837480" y="3533224"/>
            <a:ext cx="82209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>
                <a:solidFill>
                  <a:srgbClr val="A6A6A6"/>
                </a:solidFill>
                <a:latin typeface="Raleway ExtraBold" pitchFamily="2" charset="0"/>
              </a:rPr>
              <a:t>Travailler en </a:t>
            </a:r>
            <a:r>
              <a:rPr lang="fr-FR" sz="2400" dirty="0">
                <a:solidFill>
                  <a:srgbClr val="FFC000"/>
                </a:solidFill>
                <a:latin typeface="Raleway ExtraBold" pitchFamily="2" charset="0"/>
              </a:rPr>
              <a:t>équipe</a:t>
            </a:r>
            <a:endParaRPr lang="fr-FR" dirty="0">
              <a:solidFill>
                <a:srgbClr val="FFC000"/>
              </a:solidFill>
            </a:endParaRPr>
          </a:p>
        </p:txBody>
      </p:sp>
      <p:sp>
        <p:nvSpPr>
          <p:cNvPr id="64" name="ZoneTexte 63">
            <a:extLst>
              <a:ext uri="{FF2B5EF4-FFF2-40B4-BE49-F238E27FC236}">
                <a16:creationId xmlns:a16="http://schemas.microsoft.com/office/drawing/2014/main" id="{93953531-E994-422C-94C3-DF47F0D32B56}"/>
              </a:ext>
            </a:extLst>
          </p:cNvPr>
          <p:cNvSpPr txBox="1"/>
          <p:nvPr/>
        </p:nvSpPr>
        <p:spPr>
          <a:xfrm>
            <a:off x="1837480" y="4125232"/>
            <a:ext cx="89964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>
                <a:solidFill>
                  <a:srgbClr val="A6A6A6"/>
                </a:solidFill>
                <a:latin typeface="Raleway ExtraBold" pitchFamily="2" charset="0"/>
              </a:rPr>
              <a:t>Développer ses </a:t>
            </a:r>
            <a:r>
              <a:rPr lang="fr-FR" sz="2400" dirty="0">
                <a:solidFill>
                  <a:srgbClr val="FFC000"/>
                </a:solidFill>
                <a:latin typeface="Raleway ExtraBold" pitchFamily="2" charset="0"/>
              </a:rPr>
              <a:t>compétences en interfaçage</a:t>
            </a:r>
            <a:endParaRPr lang="fr-FR" dirty="0">
              <a:solidFill>
                <a:srgbClr val="A6A6A6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440E4D1-10ED-04DA-FC83-0AAAAE55BF02}"/>
              </a:ext>
            </a:extLst>
          </p:cNvPr>
          <p:cNvSpPr/>
          <p:nvPr/>
        </p:nvSpPr>
        <p:spPr>
          <a:xfrm>
            <a:off x="0" y="0"/>
            <a:ext cx="313934" cy="685799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E9DC87A0-66FD-3781-7BC9-AA73DEFD1815}"/>
              </a:ext>
            </a:extLst>
          </p:cNvPr>
          <p:cNvSpPr txBox="1"/>
          <p:nvPr/>
        </p:nvSpPr>
        <p:spPr>
          <a:xfrm>
            <a:off x="3180594" y="502660"/>
            <a:ext cx="34243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  <a:latin typeface="Raleway ExtraBold" pitchFamily="2" charset="0"/>
              </a:rPr>
              <a:t>Approche Projet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F13B06B2-12AD-047A-163F-71CE22FE5C2C}"/>
              </a:ext>
            </a:extLst>
          </p:cNvPr>
          <p:cNvSpPr txBox="1"/>
          <p:nvPr/>
        </p:nvSpPr>
        <p:spPr>
          <a:xfrm>
            <a:off x="3180594" y="213302"/>
            <a:ext cx="4892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>
                <a:solidFill>
                  <a:schemeClr val="bg2"/>
                </a:solidFill>
                <a:latin typeface="Raleway" pitchFamily="2" charset="0"/>
              </a:rPr>
              <a:t>IéTI</a:t>
            </a:r>
            <a:endParaRPr lang="fr-FR" sz="1400" dirty="0">
              <a:solidFill>
                <a:schemeClr val="bg2"/>
              </a:solidFill>
              <a:latin typeface="Raleway" pitchFamily="2" charset="0"/>
            </a:endParaRPr>
          </a:p>
        </p:txBody>
      </p:sp>
      <p:sp>
        <p:nvSpPr>
          <p:cNvPr id="8" name="Flèche : droite 7">
            <a:extLst>
              <a:ext uri="{FF2B5EF4-FFF2-40B4-BE49-F238E27FC236}">
                <a16:creationId xmlns:a16="http://schemas.microsoft.com/office/drawing/2014/main" id="{90C44A47-4839-E69B-CC30-D7824FE94F3D}"/>
              </a:ext>
            </a:extLst>
          </p:cNvPr>
          <p:cNvSpPr/>
          <p:nvPr/>
        </p:nvSpPr>
        <p:spPr>
          <a:xfrm>
            <a:off x="1353128" y="2232306"/>
            <a:ext cx="212436" cy="33425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B0F0"/>
              </a:solidFill>
            </a:endParaRPr>
          </a:p>
        </p:txBody>
      </p:sp>
      <p:sp>
        <p:nvSpPr>
          <p:cNvPr id="9" name="Flèche : droite 8">
            <a:extLst>
              <a:ext uri="{FF2B5EF4-FFF2-40B4-BE49-F238E27FC236}">
                <a16:creationId xmlns:a16="http://schemas.microsoft.com/office/drawing/2014/main" id="{026BC5B6-F62A-05DF-D7FC-81087803C01C}"/>
              </a:ext>
            </a:extLst>
          </p:cNvPr>
          <p:cNvSpPr/>
          <p:nvPr/>
        </p:nvSpPr>
        <p:spPr>
          <a:xfrm>
            <a:off x="1350541" y="3559919"/>
            <a:ext cx="212436" cy="33425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B0F0"/>
              </a:solidFill>
            </a:endParaRPr>
          </a:p>
        </p:txBody>
      </p:sp>
      <p:sp>
        <p:nvSpPr>
          <p:cNvPr id="10" name="Flèche : droite 9">
            <a:extLst>
              <a:ext uri="{FF2B5EF4-FFF2-40B4-BE49-F238E27FC236}">
                <a16:creationId xmlns:a16="http://schemas.microsoft.com/office/drawing/2014/main" id="{CEEFBCC9-AD90-15EA-9072-1CB68CE3028E}"/>
              </a:ext>
            </a:extLst>
          </p:cNvPr>
          <p:cNvSpPr/>
          <p:nvPr/>
        </p:nvSpPr>
        <p:spPr>
          <a:xfrm>
            <a:off x="1350541" y="2920869"/>
            <a:ext cx="212436" cy="33425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B0F0"/>
              </a:solidFill>
            </a:endParaRPr>
          </a:p>
        </p:txBody>
      </p:sp>
      <p:sp>
        <p:nvSpPr>
          <p:cNvPr id="11" name="Flèche : droite 10">
            <a:extLst>
              <a:ext uri="{FF2B5EF4-FFF2-40B4-BE49-F238E27FC236}">
                <a16:creationId xmlns:a16="http://schemas.microsoft.com/office/drawing/2014/main" id="{3C5E4A96-F5D3-FBB9-D962-ECF506726521}"/>
              </a:ext>
            </a:extLst>
          </p:cNvPr>
          <p:cNvSpPr/>
          <p:nvPr/>
        </p:nvSpPr>
        <p:spPr>
          <a:xfrm>
            <a:off x="1369364" y="4188939"/>
            <a:ext cx="212436" cy="33425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84989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A5191D21-18CB-4320-BE28-4C52F7D605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037" y="142447"/>
            <a:ext cx="2503054" cy="1028225"/>
          </a:xfrm>
          <a:prstGeom prst="rect">
            <a:avLst/>
          </a:prstGeom>
        </p:spPr>
      </p:pic>
      <p:sp>
        <p:nvSpPr>
          <p:cNvPr id="50" name="ZoneTexte 49">
            <a:extLst>
              <a:ext uri="{FF2B5EF4-FFF2-40B4-BE49-F238E27FC236}">
                <a16:creationId xmlns:a16="http://schemas.microsoft.com/office/drawing/2014/main" id="{9EC6AEB4-5778-4252-917B-A36691EB87E1}"/>
              </a:ext>
            </a:extLst>
          </p:cNvPr>
          <p:cNvSpPr txBox="1"/>
          <p:nvPr/>
        </p:nvSpPr>
        <p:spPr>
          <a:xfrm>
            <a:off x="1133427" y="1273592"/>
            <a:ext cx="53599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accent2">
                    <a:lumMod val="60000"/>
                    <a:lumOff val="40000"/>
                  </a:schemeClr>
                </a:solidFill>
                <a:latin typeface="Raleway ExtraBold" pitchFamily="2" charset="0"/>
              </a:rPr>
              <a:t>Déroulement du projet</a:t>
            </a:r>
          </a:p>
        </p:txBody>
      </p:sp>
      <p:pic>
        <p:nvPicPr>
          <p:cNvPr id="51" name="Image 50">
            <a:extLst>
              <a:ext uri="{FF2B5EF4-FFF2-40B4-BE49-F238E27FC236}">
                <a16:creationId xmlns:a16="http://schemas.microsoft.com/office/drawing/2014/main" id="{17CDA0A8-DD66-49F3-A5EC-5CE5A6E81D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4945" y="4761932"/>
            <a:ext cx="1487055" cy="2096068"/>
          </a:xfrm>
          <a:prstGeom prst="rect">
            <a:avLst/>
          </a:prstGeom>
        </p:spPr>
      </p:pic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31A7C95A-24E8-4196-BAB6-5610348A88A8}"/>
              </a:ext>
            </a:extLst>
          </p:cNvPr>
          <p:cNvSpPr/>
          <p:nvPr/>
        </p:nvSpPr>
        <p:spPr bwMode="auto">
          <a:xfrm>
            <a:off x="1005295" y="2312210"/>
            <a:ext cx="1126353" cy="293478"/>
          </a:xfrm>
          <a:prstGeom prst="roundRect">
            <a:avLst/>
          </a:prstGeom>
          <a:ln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fr-FR" sz="1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ＭＳ Ｐゴシック" pitchFamily="1" charset="-128"/>
              </a:rPr>
              <a:t>Séance 1</a:t>
            </a: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9A49B281-E00B-43EA-A11D-594F2D232299}"/>
              </a:ext>
            </a:extLst>
          </p:cNvPr>
          <p:cNvSpPr/>
          <p:nvPr/>
        </p:nvSpPr>
        <p:spPr bwMode="auto">
          <a:xfrm>
            <a:off x="2328034" y="2293442"/>
            <a:ext cx="2472212" cy="315692"/>
          </a:xfrm>
          <a:prstGeom prst="roundRect">
            <a:avLst/>
          </a:prstGeom>
          <a:ln>
            <a:headEnd type="none" w="med" len="med"/>
            <a:tailEnd type="none" w="med" len="med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fr-FR" sz="1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ＭＳ Ｐゴシック" pitchFamily="1" charset="-128"/>
              </a:rPr>
              <a:t>Découverte du projet</a:t>
            </a:r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98A6B801-187A-4AEB-A915-34848E29C366}"/>
              </a:ext>
            </a:extLst>
          </p:cNvPr>
          <p:cNvSpPr/>
          <p:nvPr/>
        </p:nvSpPr>
        <p:spPr bwMode="auto">
          <a:xfrm>
            <a:off x="1005295" y="3642771"/>
            <a:ext cx="1126353" cy="268306"/>
          </a:xfrm>
          <a:prstGeom prst="roundRect">
            <a:avLst/>
          </a:prstGeom>
          <a:ln>
            <a:headEnd type="none" w="med" len="med"/>
            <a:tailEnd type="none" w="med" len="med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fr-FR" sz="1400" b="1" i="0" u="none" strike="noStrike" cap="none" normalizeH="0" baseline="0" dirty="0">
                <a:ln>
                  <a:noFill/>
                </a:ln>
                <a:solidFill>
                  <a:srgbClr val="0A3250"/>
                </a:solidFill>
                <a:effectLst/>
                <a:latin typeface="Arial" charset="0"/>
                <a:ea typeface="ＭＳ Ｐゴシック" pitchFamily="1" charset="-128"/>
              </a:rPr>
              <a:t>Séance 2</a:t>
            </a:r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C465CDA5-D78D-4500-9CFA-8FF419D6631C}"/>
              </a:ext>
            </a:extLst>
          </p:cNvPr>
          <p:cNvSpPr/>
          <p:nvPr/>
        </p:nvSpPr>
        <p:spPr bwMode="auto">
          <a:xfrm>
            <a:off x="2328033" y="3591938"/>
            <a:ext cx="2472212" cy="315692"/>
          </a:xfrm>
          <a:prstGeom prst="roundRect">
            <a:avLst/>
          </a:prstGeom>
          <a:ln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fr-FR" sz="1400" b="1" dirty="0">
                <a:solidFill>
                  <a:srgbClr val="0A3250"/>
                </a:solidFill>
                <a:latin typeface="Arial" charset="0"/>
                <a:ea typeface="ＭＳ Ｐゴシック" pitchFamily="1" charset="-128"/>
              </a:rPr>
              <a:t>Premiers essais + CDC</a:t>
            </a:r>
            <a:endParaRPr kumimoji="0" lang="fr-FR" sz="1400" b="1" i="0" u="none" strike="noStrike" cap="none" normalizeH="0" baseline="0" dirty="0">
              <a:ln>
                <a:noFill/>
              </a:ln>
              <a:solidFill>
                <a:srgbClr val="FF960A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F46E7A91-8CB9-4B35-AF57-5F4ADAD96CEE}"/>
              </a:ext>
            </a:extLst>
          </p:cNvPr>
          <p:cNvSpPr/>
          <p:nvPr/>
        </p:nvSpPr>
        <p:spPr bwMode="auto">
          <a:xfrm>
            <a:off x="1007237" y="5285036"/>
            <a:ext cx="1126353" cy="275253"/>
          </a:xfrm>
          <a:prstGeom prst="roundRect">
            <a:avLst/>
          </a:prstGeom>
          <a:ln>
            <a:headEnd type="none" w="med" len="med"/>
            <a:tailEnd type="none" w="med" len="med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fr-FR" sz="1400" b="1" i="0" u="none" strike="noStrike" cap="none" normalizeH="0" baseline="0" dirty="0">
                <a:ln>
                  <a:noFill/>
                </a:ln>
                <a:solidFill>
                  <a:srgbClr val="0A3250"/>
                </a:solidFill>
                <a:effectLst/>
                <a:latin typeface="Arial" charset="0"/>
                <a:ea typeface="ＭＳ Ｐゴシック" pitchFamily="1" charset="-128"/>
              </a:rPr>
              <a:t>Séance 3</a:t>
            </a:r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65EF3878-0BA8-4EF5-834C-EDC0F289B141}"/>
              </a:ext>
            </a:extLst>
          </p:cNvPr>
          <p:cNvSpPr/>
          <p:nvPr/>
        </p:nvSpPr>
        <p:spPr bwMode="auto">
          <a:xfrm>
            <a:off x="2328033" y="5299947"/>
            <a:ext cx="2472212" cy="1319463"/>
          </a:xfrm>
          <a:prstGeom prst="roundRect">
            <a:avLst>
              <a:gd name="adj" fmla="val 4470"/>
            </a:avLst>
          </a:prstGeom>
          <a:ln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fr-FR" sz="1400" b="1" dirty="0">
                <a:solidFill>
                  <a:srgbClr val="0A3250"/>
                </a:solidFill>
                <a:latin typeface="Arial" charset="0"/>
                <a:ea typeface="ＭＳ Ｐゴシック" pitchFamily="1" charset="-128"/>
              </a:rPr>
              <a:t>Réalisations techniques</a:t>
            </a:r>
          </a:p>
          <a:p>
            <a:pPr algn="ctr"/>
            <a:endParaRPr kumimoji="0" lang="fr-FR" sz="1400" b="1" i="0" u="none" strike="noStrike" cap="none" normalizeH="0" baseline="0" dirty="0">
              <a:ln>
                <a:noFill/>
              </a:ln>
              <a:solidFill>
                <a:srgbClr val="0A3250"/>
              </a:solidFill>
              <a:effectLst/>
              <a:latin typeface="Arial" charset="0"/>
              <a:ea typeface="ＭＳ Ｐゴシック" pitchFamily="1" charset="-128"/>
            </a:endParaRPr>
          </a:p>
          <a:p>
            <a:pPr algn="ctr"/>
            <a:r>
              <a:rPr lang="fr-FR" sz="1400" b="1" dirty="0">
                <a:solidFill>
                  <a:srgbClr val="0A3250"/>
                </a:solidFill>
                <a:latin typeface="Arial" charset="0"/>
                <a:ea typeface="ＭＳ Ｐゴシック" pitchFamily="1" charset="-128"/>
              </a:rPr>
              <a:t>Validation des blocs</a:t>
            </a:r>
          </a:p>
          <a:p>
            <a:pPr algn="ctr"/>
            <a:endParaRPr kumimoji="0" lang="fr-FR" sz="1400" b="1" i="0" u="none" strike="noStrike" cap="none" normalizeH="0" baseline="0" dirty="0">
              <a:ln>
                <a:noFill/>
              </a:ln>
              <a:solidFill>
                <a:srgbClr val="0A3250"/>
              </a:solidFill>
              <a:effectLst/>
              <a:latin typeface="Arial" charset="0"/>
              <a:ea typeface="ＭＳ Ｐゴシック" pitchFamily="1" charset="-128"/>
            </a:endParaRPr>
          </a:p>
          <a:p>
            <a:pPr algn="ctr"/>
            <a:r>
              <a:rPr lang="fr-FR" sz="1400" b="1" dirty="0">
                <a:solidFill>
                  <a:srgbClr val="0A3250"/>
                </a:solidFill>
                <a:latin typeface="Arial" charset="0"/>
                <a:ea typeface="ＭＳ Ｐゴシック" pitchFamily="1" charset="-128"/>
              </a:rPr>
              <a:t>Suivi des équipes</a:t>
            </a:r>
            <a:endParaRPr kumimoji="0" lang="fr-FR" sz="1400" b="1" i="0" u="none" strike="noStrike" cap="none" normalizeH="0" baseline="0" dirty="0">
              <a:ln>
                <a:noFill/>
              </a:ln>
              <a:solidFill>
                <a:srgbClr val="0A3250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18" name="Rectangle : coins arrondis 17">
            <a:extLst>
              <a:ext uri="{FF2B5EF4-FFF2-40B4-BE49-F238E27FC236}">
                <a16:creationId xmlns:a16="http://schemas.microsoft.com/office/drawing/2014/main" id="{C95EFAA3-E8A0-4C68-BE1A-9F7036407EA4}"/>
              </a:ext>
            </a:extLst>
          </p:cNvPr>
          <p:cNvSpPr/>
          <p:nvPr/>
        </p:nvSpPr>
        <p:spPr bwMode="auto">
          <a:xfrm>
            <a:off x="4967889" y="3627662"/>
            <a:ext cx="1126352" cy="275253"/>
          </a:xfrm>
          <a:prstGeom prst="roundRect">
            <a:avLst/>
          </a:prstGeom>
          <a:solidFill>
            <a:srgbClr val="3A10D2"/>
          </a:solidFill>
          <a:ln>
            <a:headEnd type="none" w="med" len="med"/>
            <a:tailEnd type="none" w="med" len="med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fr-FR" sz="1200" b="1" dirty="0" err="1">
                <a:solidFill>
                  <a:schemeClr val="bg1"/>
                </a:solidFill>
                <a:latin typeface="Arial" charset="0"/>
                <a:ea typeface="ＭＳ Ｐゴシック" pitchFamily="1" charset="-128"/>
              </a:rPr>
              <a:t>Livr</a:t>
            </a:r>
            <a:r>
              <a:rPr lang="fr-FR" sz="1200" b="1" dirty="0">
                <a:solidFill>
                  <a:schemeClr val="bg1"/>
                </a:solidFill>
                <a:latin typeface="Arial" charset="0"/>
                <a:ea typeface="ＭＳ Ｐゴシック" pitchFamily="1" charset="-128"/>
              </a:rPr>
              <a:t>. Inter</a:t>
            </a:r>
            <a:endParaRPr kumimoji="0" lang="fr-FR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19" name="Rectangle : coins arrondis 18">
            <a:extLst>
              <a:ext uri="{FF2B5EF4-FFF2-40B4-BE49-F238E27FC236}">
                <a16:creationId xmlns:a16="http://schemas.microsoft.com/office/drawing/2014/main" id="{0BE17970-55C4-4356-BB39-FC4BE1701EDD}"/>
              </a:ext>
            </a:extLst>
          </p:cNvPr>
          <p:cNvSpPr/>
          <p:nvPr/>
        </p:nvSpPr>
        <p:spPr bwMode="auto">
          <a:xfrm>
            <a:off x="7481437" y="2326190"/>
            <a:ext cx="1078624" cy="275253"/>
          </a:xfrm>
          <a:prstGeom prst="roundRect">
            <a:avLst/>
          </a:prstGeom>
          <a:ln>
            <a:headEnd type="none" w="med" len="med"/>
            <a:tailEnd type="none" w="med" len="med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fr-FR" sz="1400" b="1" i="0" u="none" strike="noStrike" cap="none" normalizeH="0" baseline="0" dirty="0">
                <a:ln>
                  <a:noFill/>
                </a:ln>
                <a:solidFill>
                  <a:srgbClr val="0A3250"/>
                </a:solidFill>
                <a:effectLst/>
                <a:latin typeface="Arial" charset="0"/>
                <a:ea typeface="ＭＳ Ｐゴシック" pitchFamily="1" charset="-128"/>
              </a:rPr>
              <a:t>Séance 7</a:t>
            </a:r>
          </a:p>
        </p:txBody>
      </p:sp>
      <p:sp>
        <p:nvSpPr>
          <p:cNvPr id="20" name="Rectangle : coins arrondis 19">
            <a:extLst>
              <a:ext uri="{FF2B5EF4-FFF2-40B4-BE49-F238E27FC236}">
                <a16:creationId xmlns:a16="http://schemas.microsoft.com/office/drawing/2014/main" id="{F2DC861E-B8BA-44B2-A925-84E3FE0950CD}"/>
              </a:ext>
            </a:extLst>
          </p:cNvPr>
          <p:cNvSpPr/>
          <p:nvPr/>
        </p:nvSpPr>
        <p:spPr bwMode="auto">
          <a:xfrm>
            <a:off x="7481436" y="2676924"/>
            <a:ext cx="1078625" cy="275252"/>
          </a:xfrm>
          <a:prstGeom prst="roundRect">
            <a:avLst/>
          </a:prstGeom>
          <a:solidFill>
            <a:srgbClr val="00B0F0"/>
          </a:solidFill>
          <a:ln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fr-FR" sz="1400" b="1" i="0" u="none" strike="noStrike" cap="none" normalizeH="0" baseline="0" dirty="0">
                <a:ln>
                  <a:noFill/>
                </a:ln>
                <a:solidFill>
                  <a:srgbClr val="0A3250"/>
                </a:solidFill>
                <a:effectLst/>
                <a:latin typeface="Arial" charset="0"/>
                <a:ea typeface="ＭＳ Ｐゴシック" pitchFamily="1" charset="-128"/>
              </a:rPr>
              <a:t>Séance 8</a:t>
            </a:r>
          </a:p>
        </p:txBody>
      </p:sp>
      <p:sp>
        <p:nvSpPr>
          <p:cNvPr id="21" name="Rectangle : coins arrondis 20">
            <a:extLst>
              <a:ext uri="{FF2B5EF4-FFF2-40B4-BE49-F238E27FC236}">
                <a16:creationId xmlns:a16="http://schemas.microsoft.com/office/drawing/2014/main" id="{B0EEE2A2-AF8D-415C-BA22-B5B3A1B816AC}"/>
              </a:ext>
            </a:extLst>
          </p:cNvPr>
          <p:cNvSpPr/>
          <p:nvPr/>
        </p:nvSpPr>
        <p:spPr bwMode="auto">
          <a:xfrm>
            <a:off x="8712461" y="2676922"/>
            <a:ext cx="2091139" cy="275253"/>
          </a:xfrm>
          <a:prstGeom prst="roundRect">
            <a:avLst/>
          </a:prstGeom>
          <a:solidFill>
            <a:srgbClr val="00B0F0"/>
          </a:solidFill>
          <a:ln>
            <a:headEnd type="none" w="med" len="med"/>
            <a:tailEnd type="none" w="med" len="med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fr-FR" sz="1400" b="1" i="0" u="none" strike="noStrike" cap="none" normalizeH="0" baseline="0" dirty="0">
                <a:ln>
                  <a:noFill/>
                </a:ln>
                <a:solidFill>
                  <a:srgbClr val="0A3250"/>
                </a:solidFill>
                <a:effectLst/>
                <a:latin typeface="Arial" charset="0"/>
                <a:ea typeface="ＭＳ Ｐゴシック" pitchFamily="1" charset="-128"/>
              </a:rPr>
              <a:t>Forum Démonstration</a:t>
            </a:r>
          </a:p>
        </p:txBody>
      </p:sp>
      <p:sp>
        <p:nvSpPr>
          <p:cNvPr id="22" name="Rectangle : coins arrondis 21">
            <a:extLst>
              <a:ext uri="{FF2B5EF4-FFF2-40B4-BE49-F238E27FC236}">
                <a16:creationId xmlns:a16="http://schemas.microsoft.com/office/drawing/2014/main" id="{05B69FF8-986E-4B44-B639-A3600FB64826}"/>
              </a:ext>
            </a:extLst>
          </p:cNvPr>
          <p:cNvSpPr/>
          <p:nvPr/>
        </p:nvSpPr>
        <p:spPr bwMode="auto">
          <a:xfrm>
            <a:off x="8712461" y="3002845"/>
            <a:ext cx="2105238" cy="275253"/>
          </a:xfrm>
          <a:prstGeom prst="roundRect">
            <a:avLst/>
          </a:prstGeom>
          <a:solidFill>
            <a:srgbClr val="3A10D2"/>
          </a:solidFill>
          <a:ln>
            <a:headEnd type="none" w="med" len="med"/>
            <a:tailEnd type="none" w="med" len="med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fr-FR" sz="1200" b="1" dirty="0">
                <a:solidFill>
                  <a:schemeClr val="bg1"/>
                </a:solidFill>
                <a:latin typeface="Arial" charset="0"/>
                <a:ea typeface="ＭＳ Ｐゴシック" pitchFamily="1" charset="-128"/>
              </a:rPr>
              <a:t>Livrables Finaux</a:t>
            </a:r>
            <a:endParaRPr kumimoji="0" lang="fr-FR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23" name="Rectangle : coins arrondis 22">
            <a:extLst>
              <a:ext uri="{FF2B5EF4-FFF2-40B4-BE49-F238E27FC236}">
                <a16:creationId xmlns:a16="http://schemas.microsoft.com/office/drawing/2014/main" id="{DB6FE13C-4F99-4412-BBE3-B36E17178765}"/>
              </a:ext>
            </a:extLst>
          </p:cNvPr>
          <p:cNvSpPr/>
          <p:nvPr/>
        </p:nvSpPr>
        <p:spPr bwMode="auto">
          <a:xfrm>
            <a:off x="8704682" y="2312209"/>
            <a:ext cx="2091139" cy="275253"/>
          </a:xfrm>
          <a:prstGeom prst="roundRect">
            <a:avLst/>
          </a:prstGeom>
          <a:ln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fr-FR" sz="1400" b="1" dirty="0">
                <a:solidFill>
                  <a:srgbClr val="0A3250"/>
                </a:solidFill>
                <a:latin typeface="Arial" charset="0"/>
                <a:ea typeface="ＭＳ Ｐゴシック" pitchFamily="1" charset="-128"/>
              </a:rPr>
              <a:t>Finalisation prototype</a:t>
            </a:r>
            <a:endParaRPr kumimoji="0" lang="fr-FR" sz="1400" b="1" i="0" u="none" strike="noStrike" cap="none" normalizeH="0" baseline="0" dirty="0">
              <a:ln>
                <a:noFill/>
              </a:ln>
              <a:solidFill>
                <a:srgbClr val="FF960A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24" name="Rectangle : coins arrondis 23">
            <a:extLst>
              <a:ext uri="{FF2B5EF4-FFF2-40B4-BE49-F238E27FC236}">
                <a16:creationId xmlns:a16="http://schemas.microsoft.com/office/drawing/2014/main" id="{C8E83923-9529-4F7F-969F-A438E23D7090}"/>
              </a:ext>
            </a:extLst>
          </p:cNvPr>
          <p:cNvSpPr/>
          <p:nvPr/>
        </p:nvSpPr>
        <p:spPr bwMode="auto">
          <a:xfrm>
            <a:off x="4960039" y="2330434"/>
            <a:ext cx="1126353" cy="275253"/>
          </a:xfrm>
          <a:prstGeom prst="roundRect">
            <a:avLst/>
          </a:prstGeom>
          <a:solidFill>
            <a:srgbClr val="3A10D2"/>
          </a:solidFill>
          <a:ln>
            <a:headEnd type="none" w="med" len="med"/>
            <a:tailEnd type="none" w="med" len="med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fr-FR" sz="1200" b="1" dirty="0">
                <a:solidFill>
                  <a:schemeClr val="bg1"/>
                </a:solidFill>
                <a:latin typeface="Arial" charset="0"/>
                <a:ea typeface="ＭＳ Ｐゴシック" pitchFamily="1" charset="-128"/>
              </a:rPr>
              <a:t>Fiche </a:t>
            </a:r>
            <a:r>
              <a:rPr lang="fr-FR" sz="1200" b="1" dirty="0" err="1">
                <a:solidFill>
                  <a:schemeClr val="bg1"/>
                </a:solidFill>
                <a:latin typeface="Arial" charset="0"/>
                <a:ea typeface="ＭＳ Ｐゴシック" pitchFamily="1" charset="-128"/>
              </a:rPr>
              <a:t>Desc</a:t>
            </a:r>
            <a:r>
              <a:rPr lang="fr-FR" sz="1200" b="1" dirty="0">
                <a:solidFill>
                  <a:schemeClr val="bg1"/>
                </a:solidFill>
                <a:latin typeface="Arial" charset="0"/>
                <a:ea typeface="ＭＳ Ｐゴシック" pitchFamily="1" charset="-128"/>
              </a:rPr>
              <a:t>.</a:t>
            </a:r>
            <a:endParaRPr kumimoji="0" lang="fr-FR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4BE57852-005B-4DC7-9085-D51C710A138C}"/>
              </a:ext>
            </a:extLst>
          </p:cNvPr>
          <p:cNvSpPr txBox="1"/>
          <p:nvPr/>
        </p:nvSpPr>
        <p:spPr>
          <a:xfrm>
            <a:off x="2475214" y="2667103"/>
            <a:ext cx="4217685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>
              <a:buFont typeface="Arial" panose="020B0604020202020204" pitchFamily="34" charset="0"/>
              <a:buChar char="•"/>
            </a:pPr>
            <a:r>
              <a:rPr lang="fr-FR" sz="1400" b="0" i="0" dirty="0">
                <a:solidFill>
                  <a:schemeClr val="bg1">
                    <a:lumMod val="95000"/>
                  </a:schemeClr>
                </a:solidFill>
                <a:effectLst/>
                <a:latin typeface="inherit"/>
              </a:rPr>
              <a:t> Découverte et reformulation du sujet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fr-FR" sz="1400" b="0" i="0" dirty="0">
                <a:solidFill>
                  <a:schemeClr val="bg1">
                    <a:lumMod val="95000"/>
                  </a:schemeClr>
                </a:solidFill>
                <a:effectLst/>
                <a:latin typeface="inherit"/>
              </a:rPr>
              <a:t> Rédaction du descriptif et du scénario d’usage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fr-FR" sz="1400" b="0" i="0" dirty="0">
                <a:solidFill>
                  <a:schemeClr val="bg1">
                    <a:lumMod val="95000"/>
                  </a:schemeClr>
                </a:solidFill>
                <a:effectLst/>
                <a:latin typeface="inherit"/>
              </a:rPr>
              <a:t> Prise en main des maquettes et des composants  </a:t>
            </a:r>
          </a:p>
        </p:txBody>
      </p:sp>
      <p:sp>
        <p:nvSpPr>
          <p:cNvPr id="27" name="Rectangle : coins arrondis 26">
            <a:extLst>
              <a:ext uri="{FF2B5EF4-FFF2-40B4-BE49-F238E27FC236}">
                <a16:creationId xmlns:a16="http://schemas.microsoft.com/office/drawing/2014/main" id="{DA9EE464-F0CC-4F9E-B48B-F98B7AB37E98}"/>
              </a:ext>
            </a:extLst>
          </p:cNvPr>
          <p:cNvSpPr/>
          <p:nvPr/>
        </p:nvSpPr>
        <p:spPr bwMode="auto">
          <a:xfrm>
            <a:off x="4967889" y="5301383"/>
            <a:ext cx="1247245" cy="1318027"/>
          </a:xfrm>
          <a:prstGeom prst="roundRect">
            <a:avLst>
              <a:gd name="adj" fmla="val 8582"/>
            </a:avLst>
          </a:prstGeom>
          <a:solidFill>
            <a:srgbClr val="ED7D31"/>
          </a:solidFill>
          <a:ln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fr-FR" sz="1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ＭＳ Ｐゴシック" pitchFamily="1" charset="-128"/>
              </a:rPr>
              <a:t>Formation aux systèmes embarqués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CEA57063-55F6-4373-9908-56FD1D3724C6}"/>
              </a:ext>
            </a:extLst>
          </p:cNvPr>
          <p:cNvSpPr txBox="1"/>
          <p:nvPr/>
        </p:nvSpPr>
        <p:spPr>
          <a:xfrm>
            <a:off x="2516876" y="3967419"/>
            <a:ext cx="488632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>
              <a:buFont typeface="Arial" panose="020B0604020202020204" pitchFamily="34" charset="0"/>
              <a:buChar char="•"/>
            </a:pPr>
            <a:r>
              <a:rPr lang="fr-FR" sz="1600" b="0" i="0" dirty="0">
                <a:solidFill>
                  <a:schemeClr val="bg1">
                    <a:lumMod val="95000"/>
                  </a:schemeClr>
                </a:solidFill>
                <a:effectLst/>
                <a:latin typeface="inherit"/>
              </a:rPr>
              <a:t> Découpage fonctionnel du système à développer  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fr-FR" sz="1600" b="0" i="0" dirty="0">
                <a:solidFill>
                  <a:schemeClr val="bg1">
                    <a:lumMod val="95000"/>
                  </a:schemeClr>
                </a:solidFill>
                <a:effectLst/>
                <a:latin typeface="inherit"/>
              </a:rPr>
              <a:t> Répartition des tâches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schemeClr val="bg1">
                    <a:lumMod val="95000"/>
                  </a:schemeClr>
                </a:solidFill>
                <a:latin typeface="inherit"/>
              </a:rPr>
              <a:t> </a:t>
            </a:r>
            <a:r>
              <a:rPr lang="fr-FR" sz="1600" b="0" i="0" dirty="0">
                <a:solidFill>
                  <a:schemeClr val="bg1">
                    <a:lumMod val="95000"/>
                  </a:schemeClr>
                </a:solidFill>
                <a:effectLst/>
                <a:latin typeface="inherit"/>
              </a:rPr>
              <a:t>Formations envisagées / Grille de compétences visées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fr-FR" sz="1600" b="0" i="0" dirty="0">
                <a:solidFill>
                  <a:schemeClr val="bg1">
                    <a:lumMod val="95000"/>
                  </a:schemeClr>
                </a:solidFill>
                <a:effectLst/>
                <a:latin typeface="inherit"/>
              </a:rPr>
              <a:t> Constitution des premiers </a:t>
            </a:r>
            <a:r>
              <a:rPr lang="fr-FR" sz="1600" b="1" i="0" dirty="0">
                <a:solidFill>
                  <a:schemeClr val="bg1">
                    <a:lumMod val="95000"/>
                  </a:schemeClr>
                </a:solidFill>
                <a:effectLst/>
                <a:latin typeface="inherit"/>
              </a:rPr>
              <a:t>livrables intermédiaires</a:t>
            </a:r>
            <a:endParaRPr lang="fr-FR" sz="1600" b="0" i="0" dirty="0">
              <a:solidFill>
                <a:schemeClr val="bg1">
                  <a:lumMod val="95000"/>
                </a:schemeClr>
              </a:solidFill>
              <a:effectLst/>
              <a:latin typeface="inherit"/>
            </a:endParaRPr>
          </a:p>
        </p:txBody>
      </p:sp>
      <p:sp>
        <p:nvSpPr>
          <p:cNvPr id="32" name="Rectangle : coins arrondis 31">
            <a:extLst>
              <a:ext uri="{FF2B5EF4-FFF2-40B4-BE49-F238E27FC236}">
                <a16:creationId xmlns:a16="http://schemas.microsoft.com/office/drawing/2014/main" id="{AB5A8870-E1A8-4CA0-B399-510996C9C282}"/>
              </a:ext>
            </a:extLst>
          </p:cNvPr>
          <p:cNvSpPr/>
          <p:nvPr/>
        </p:nvSpPr>
        <p:spPr bwMode="auto">
          <a:xfrm>
            <a:off x="6066547" y="5719052"/>
            <a:ext cx="1058153" cy="544129"/>
          </a:xfrm>
          <a:prstGeom prst="roundRect">
            <a:avLst/>
          </a:prstGeom>
          <a:solidFill>
            <a:srgbClr val="3A10D2"/>
          </a:solidFill>
          <a:ln>
            <a:headEnd type="none" w="med" len="med"/>
            <a:tailEnd type="none" w="med" len="med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fr-FR" sz="1000" b="1" dirty="0">
                <a:solidFill>
                  <a:schemeClr val="bg1"/>
                </a:solidFill>
                <a:latin typeface="Arial" charset="0"/>
                <a:ea typeface="ＭＳ Ｐゴシック" pitchFamily="1" charset="-128"/>
              </a:rPr>
              <a:t>Validation compétences</a:t>
            </a:r>
            <a:endParaRPr kumimoji="0" lang="fr-FR" sz="10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pic>
        <p:nvPicPr>
          <p:cNvPr id="33" name="Image 32">
            <a:extLst>
              <a:ext uri="{FF2B5EF4-FFF2-40B4-BE49-F238E27FC236}">
                <a16:creationId xmlns:a16="http://schemas.microsoft.com/office/drawing/2014/main" id="{FEB4FFA5-72F1-4814-9E8B-D2F50C3E25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1436" y="4270539"/>
            <a:ext cx="3444262" cy="2378694"/>
          </a:xfrm>
          <a:prstGeom prst="rect">
            <a:avLst/>
          </a:prstGeom>
        </p:spPr>
      </p:pic>
      <p:sp>
        <p:nvSpPr>
          <p:cNvPr id="34" name="Rectangle : coins arrondis 33">
            <a:extLst>
              <a:ext uri="{FF2B5EF4-FFF2-40B4-BE49-F238E27FC236}">
                <a16:creationId xmlns:a16="http://schemas.microsoft.com/office/drawing/2014/main" id="{30B9EF2B-B13E-4A34-BA27-0EB06230D9CC}"/>
              </a:ext>
            </a:extLst>
          </p:cNvPr>
          <p:cNvSpPr/>
          <p:nvPr/>
        </p:nvSpPr>
        <p:spPr bwMode="auto">
          <a:xfrm>
            <a:off x="1005295" y="5638077"/>
            <a:ext cx="1126353" cy="275253"/>
          </a:xfrm>
          <a:prstGeom prst="roundRect">
            <a:avLst/>
          </a:prstGeom>
          <a:ln>
            <a:headEnd type="none" w="med" len="med"/>
            <a:tailEnd type="none" w="med" len="med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fr-FR" sz="1400" b="1" i="0" u="none" strike="noStrike" cap="none" normalizeH="0" baseline="0" dirty="0">
                <a:ln>
                  <a:noFill/>
                </a:ln>
                <a:solidFill>
                  <a:srgbClr val="0A3250"/>
                </a:solidFill>
                <a:effectLst/>
                <a:latin typeface="Arial" charset="0"/>
                <a:ea typeface="ＭＳ Ｐゴシック" pitchFamily="1" charset="-128"/>
              </a:rPr>
              <a:t>Séance 4</a:t>
            </a:r>
          </a:p>
        </p:txBody>
      </p:sp>
      <p:sp>
        <p:nvSpPr>
          <p:cNvPr id="35" name="Rectangle : coins arrondis 34">
            <a:extLst>
              <a:ext uri="{FF2B5EF4-FFF2-40B4-BE49-F238E27FC236}">
                <a16:creationId xmlns:a16="http://schemas.microsoft.com/office/drawing/2014/main" id="{A27306F0-0188-4C55-A71C-571FF755F9BE}"/>
              </a:ext>
            </a:extLst>
          </p:cNvPr>
          <p:cNvSpPr/>
          <p:nvPr/>
        </p:nvSpPr>
        <p:spPr bwMode="auto">
          <a:xfrm>
            <a:off x="1005295" y="5991117"/>
            <a:ext cx="1126353" cy="275253"/>
          </a:xfrm>
          <a:prstGeom prst="roundRect">
            <a:avLst/>
          </a:prstGeom>
          <a:ln>
            <a:headEnd type="none" w="med" len="med"/>
            <a:tailEnd type="none" w="med" len="med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fr-FR" sz="1400" b="1" i="0" u="none" strike="noStrike" cap="none" normalizeH="0" baseline="0" dirty="0">
                <a:ln>
                  <a:noFill/>
                </a:ln>
                <a:solidFill>
                  <a:srgbClr val="0A3250"/>
                </a:solidFill>
                <a:effectLst/>
                <a:latin typeface="Arial" charset="0"/>
                <a:ea typeface="ＭＳ Ｐゴシック" pitchFamily="1" charset="-128"/>
              </a:rPr>
              <a:t>Séance 5</a:t>
            </a:r>
          </a:p>
        </p:txBody>
      </p:sp>
      <p:sp>
        <p:nvSpPr>
          <p:cNvPr id="36" name="Rectangle : coins arrondis 35">
            <a:extLst>
              <a:ext uri="{FF2B5EF4-FFF2-40B4-BE49-F238E27FC236}">
                <a16:creationId xmlns:a16="http://schemas.microsoft.com/office/drawing/2014/main" id="{60EFCC21-034F-4E94-B28D-D5682FFEE0B1}"/>
              </a:ext>
            </a:extLst>
          </p:cNvPr>
          <p:cNvSpPr/>
          <p:nvPr/>
        </p:nvSpPr>
        <p:spPr bwMode="auto">
          <a:xfrm>
            <a:off x="1005295" y="6344157"/>
            <a:ext cx="1126353" cy="275253"/>
          </a:xfrm>
          <a:prstGeom prst="roundRect">
            <a:avLst/>
          </a:prstGeom>
          <a:ln>
            <a:headEnd type="none" w="med" len="med"/>
            <a:tailEnd type="none" w="med" len="med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fr-FR" sz="1400" b="1" i="0" u="none" strike="noStrike" cap="none" normalizeH="0" baseline="0" dirty="0">
                <a:ln>
                  <a:noFill/>
                </a:ln>
                <a:solidFill>
                  <a:srgbClr val="0A3250"/>
                </a:solidFill>
                <a:effectLst/>
                <a:latin typeface="Arial" charset="0"/>
                <a:ea typeface="ＭＳ Ｐゴシック" pitchFamily="1" charset="-128"/>
              </a:rPr>
              <a:t>Séance 6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F700F7A-EA75-8E16-E9FB-A69A45FD87CB}"/>
              </a:ext>
            </a:extLst>
          </p:cNvPr>
          <p:cNvSpPr/>
          <p:nvPr/>
        </p:nvSpPr>
        <p:spPr>
          <a:xfrm>
            <a:off x="0" y="0"/>
            <a:ext cx="313934" cy="685799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677E7104-2BCD-A6BB-906C-A98C5C0823A4}"/>
              </a:ext>
            </a:extLst>
          </p:cNvPr>
          <p:cNvSpPr txBox="1"/>
          <p:nvPr/>
        </p:nvSpPr>
        <p:spPr>
          <a:xfrm>
            <a:off x="3180594" y="502660"/>
            <a:ext cx="34243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  <a:latin typeface="Raleway ExtraBold" pitchFamily="2" charset="0"/>
              </a:rPr>
              <a:t>Approche Projet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555676BE-3FB3-BA93-6ABB-E17DF3B3F21A}"/>
              </a:ext>
            </a:extLst>
          </p:cNvPr>
          <p:cNvSpPr txBox="1"/>
          <p:nvPr/>
        </p:nvSpPr>
        <p:spPr>
          <a:xfrm>
            <a:off x="3180594" y="213302"/>
            <a:ext cx="4892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>
                <a:solidFill>
                  <a:schemeClr val="bg2"/>
                </a:solidFill>
                <a:latin typeface="Raleway" pitchFamily="2" charset="0"/>
              </a:rPr>
              <a:t>IéTI</a:t>
            </a:r>
            <a:endParaRPr lang="fr-FR" sz="1400" dirty="0">
              <a:solidFill>
                <a:schemeClr val="bg2"/>
              </a:solidFill>
              <a:latin typeface="Ralewa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60841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A5191D21-18CB-4320-BE28-4C52F7D605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037" y="142447"/>
            <a:ext cx="2503054" cy="1028225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48DA2917-113F-4492-BD69-64746E1BFC6B}"/>
              </a:ext>
            </a:extLst>
          </p:cNvPr>
          <p:cNvSpPr txBox="1"/>
          <p:nvPr/>
        </p:nvSpPr>
        <p:spPr>
          <a:xfrm>
            <a:off x="1112598" y="1796868"/>
            <a:ext cx="33673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accent2">
                    <a:lumMod val="60000"/>
                    <a:lumOff val="40000"/>
                  </a:schemeClr>
                </a:solidFill>
                <a:latin typeface="Raleway ExtraBold" pitchFamily="2" charset="0"/>
              </a:rPr>
              <a:t>Modalités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6C648408-967C-409C-8014-99F96E64F1D9}"/>
              </a:ext>
            </a:extLst>
          </p:cNvPr>
          <p:cNvSpPr txBox="1"/>
          <p:nvPr/>
        </p:nvSpPr>
        <p:spPr>
          <a:xfrm>
            <a:off x="2275793" y="3721741"/>
            <a:ext cx="10531173" cy="46166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r>
              <a:rPr lang="fr-FR" sz="2400" dirty="0">
                <a:solidFill>
                  <a:schemeClr val="bg2"/>
                </a:solidFill>
                <a:latin typeface="Raleway ExtraBold" pitchFamily="2" charset="0"/>
                <a:sym typeface="Wingdings" panose="05000000000000000000" pitchFamily="2" charset="2"/>
              </a:rPr>
              <a:t>http://lense.institutoptique.fr/electronique-s6/</a:t>
            </a:r>
            <a:endParaRPr lang="fr-FR" sz="2400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8BB31DAB-733E-4F7A-BE67-5C751F5D84B7}"/>
              </a:ext>
            </a:extLst>
          </p:cNvPr>
          <p:cNvSpPr txBox="1"/>
          <p:nvPr/>
        </p:nvSpPr>
        <p:spPr>
          <a:xfrm>
            <a:off x="1112598" y="2320867"/>
            <a:ext cx="33673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accent2">
                    <a:lumMod val="60000"/>
                    <a:lumOff val="40000"/>
                  </a:schemeClr>
                </a:solidFill>
                <a:latin typeface="Raleway ExtraBold" pitchFamily="2" charset="0"/>
              </a:rPr>
              <a:t>Ressources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ACF01579-E160-469B-A765-FC252D07C421}"/>
              </a:ext>
            </a:extLst>
          </p:cNvPr>
          <p:cNvSpPr txBox="1"/>
          <p:nvPr/>
        </p:nvSpPr>
        <p:spPr>
          <a:xfrm rot="2753649">
            <a:off x="1485144" y="3685298"/>
            <a:ext cx="9525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0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Raleway ExtraBold" pitchFamily="2" charset="0"/>
                <a:sym typeface="Wingdings" panose="05000000000000000000" pitchFamily="2" charset="2"/>
              </a:rPr>
              <a:t></a:t>
            </a:r>
            <a:endParaRPr lang="fr-FR" sz="4000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F8E3F5E3-B0C8-4189-9B0E-199BFF1E39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9542" y="5047460"/>
            <a:ext cx="2152502" cy="1525081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6FEBE3F7-4A25-4B68-B5EF-D8860F3E04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56307" y="5047459"/>
            <a:ext cx="2161000" cy="1540979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BA5C5AFA-195E-4108-B1D1-489B232D53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5750" y="4499670"/>
            <a:ext cx="1506977" cy="2095998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5105C505-EA59-4131-8097-DEAA0E0FFA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52023" y="4499669"/>
            <a:ext cx="2777305" cy="2102445"/>
          </a:xfrm>
          <a:prstGeom prst="rect">
            <a:avLst/>
          </a:prstGeom>
        </p:spPr>
      </p:pic>
      <p:sp>
        <p:nvSpPr>
          <p:cNvPr id="24" name="ZoneTexte 23">
            <a:extLst>
              <a:ext uri="{FF2B5EF4-FFF2-40B4-BE49-F238E27FC236}">
                <a16:creationId xmlns:a16="http://schemas.microsoft.com/office/drawing/2014/main" id="{07ED0E22-B458-4A56-AF60-3D8BE35D553B}"/>
              </a:ext>
            </a:extLst>
          </p:cNvPr>
          <p:cNvSpPr txBox="1"/>
          <p:nvPr/>
        </p:nvSpPr>
        <p:spPr>
          <a:xfrm>
            <a:off x="1112598" y="2843967"/>
            <a:ext cx="41960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accent2">
                    <a:lumMod val="60000"/>
                    <a:lumOff val="40000"/>
                  </a:schemeClr>
                </a:solidFill>
                <a:latin typeface="Raleway ExtraBold" pitchFamily="2" charset="0"/>
              </a:rPr>
              <a:t>Supports TD/TP</a:t>
            </a:r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35A57C71-81AD-465A-87B6-A99F9A7B1AB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4945" y="4761932"/>
            <a:ext cx="1487055" cy="2096068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8110E308-1BD5-148F-4A06-D57AA8B045C0}"/>
              </a:ext>
            </a:extLst>
          </p:cNvPr>
          <p:cNvSpPr txBox="1"/>
          <p:nvPr/>
        </p:nvSpPr>
        <p:spPr>
          <a:xfrm>
            <a:off x="3180594" y="502660"/>
            <a:ext cx="34243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  <a:latin typeface="Raleway ExtraBold" pitchFamily="2" charset="0"/>
              </a:rPr>
              <a:t>Approche Projet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B6330D9C-1BF1-0487-573C-666A684DD12F}"/>
              </a:ext>
            </a:extLst>
          </p:cNvPr>
          <p:cNvSpPr txBox="1"/>
          <p:nvPr/>
        </p:nvSpPr>
        <p:spPr>
          <a:xfrm>
            <a:off x="3180594" y="213302"/>
            <a:ext cx="4892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>
                <a:solidFill>
                  <a:schemeClr val="bg2"/>
                </a:solidFill>
                <a:latin typeface="Raleway" pitchFamily="2" charset="0"/>
              </a:rPr>
              <a:t>IéTI</a:t>
            </a:r>
            <a:endParaRPr lang="fr-FR" sz="1400" dirty="0">
              <a:solidFill>
                <a:schemeClr val="bg2"/>
              </a:solidFill>
              <a:latin typeface="Raleway" pitchFamily="2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2127805-A269-066F-60D3-7D92D9D2EA9E}"/>
              </a:ext>
            </a:extLst>
          </p:cNvPr>
          <p:cNvSpPr/>
          <p:nvPr/>
        </p:nvSpPr>
        <p:spPr>
          <a:xfrm>
            <a:off x="0" y="0"/>
            <a:ext cx="313934" cy="685799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44888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A5191D21-18CB-4320-BE28-4C52F7D605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037" y="142447"/>
            <a:ext cx="2503054" cy="1028225"/>
          </a:xfrm>
          <a:prstGeom prst="rect">
            <a:avLst/>
          </a:prstGeom>
        </p:spPr>
      </p:pic>
      <p:pic>
        <p:nvPicPr>
          <p:cNvPr id="7" name="Image 6" descr="Une image contenant extérieur, lumière, nuit&#10;&#10;Description générée automatiquement">
            <a:extLst>
              <a:ext uri="{FF2B5EF4-FFF2-40B4-BE49-F238E27FC236}">
                <a16:creationId xmlns:a16="http://schemas.microsoft.com/office/drawing/2014/main" id="{C8A9DD4D-68F7-478E-8F73-4B45DB5203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4945" y="4762002"/>
            <a:ext cx="1487055" cy="2095998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ABCB23CF-9FDA-FE4B-6AE9-7386389E7346}"/>
              </a:ext>
            </a:extLst>
          </p:cNvPr>
          <p:cNvSpPr txBox="1"/>
          <p:nvPr/>
        </p:nvSpPr>
        <p:spPr>
          <a:xfrm>
            <a:off x="1963999" y="1961287"/>
            <a:ext cx="70763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>
                <a:solidFill>
                  <a:schemeClr val="bg2"/>
                </a:solidFill>
                <a:latin typeface="Interstate" panose="00000400000000000000" pitchFamily="2" charset="0"/>
              </a:rPr>
              <a:t>Projet par </a:t>
            </a:r>
            <a:r>
              <a:rPr lang="fr-FR" sz="2400" dirty="0">
                <a:solidFill>
                  <a:srgbClr val="F4B183"/>
                </a:solidFill>
                <a:latin typeface="Interstate" panose="00000400000000000000" pitchFamily="2" charset="0"/>
              </a:rPr>
              <a:t>équipe de 4 </a:t>
            </a:r>
            <a:r>
              <a:rPr lang="fr-FR" sz="2400" dirty="0">
                <a:solidFill>
                  <a:schemeClr val="bg2"/>
                </a:solidFill>
                <a:latin typeface="Interstate" panose="00000400000000000000" pitchFamily="2" charset="0"/>
              </a:rPr>
              <a:t>/ même groupe de TP</a:t>
            </a:r>
            <a:endParaRPr lang="fr-FR" sz="2400" baseline="-25000" dirty="0">
              <a:solidFill>
                <a:schemeClr val="bg2"/>
              </a:solidFill>
            </a:endParaRPr>
          </a:p>
        </p:txBody>
      </p:sp>
      <p:sp>
        <p:nvSpPr>
          <p:cNvPr id="12" name="Flèche : droite 11">
            <a:extLst>
              <a:ext uri="{FF2B5EF4-FFF2-40B4-BE49-F238E27FC236}">
                <a16:creationId xmlns:a16="http://schemas.microsoft.com/office/drawing/2014/main" id="{E75A29A4-C9F1-5FEE-91A8-BD5A4B9B4513}"/>
              </a:ext>
            </a:extLst>
          </p:cNvPr>
          <p:cNvSpPr/>
          <p:nvPr/>
        </p:nvSpPr>
        <p:spPr>
          <a:xfrm>
            <a:off x="1657111" y="2024047"/>
            <a:ext cx="212436" cy="33425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B0F0"/>
              </a:solidFill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639DF40B-270D-AEF1-C00C-679BFC29F8C9}"/>
              </a:ext>
            </a:extLst>
          </p:cNvPr>
          <p:cNvSpPr txBox="1"/>
          <p:nvPr/>
        </p:nvSpPr>
        <p:spPr>
          <a:xfrm>
            <a:off x="3180594" y="502660"/>
            <a:ext cx="39372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  <a:latin typeface="Raleway ExtraBold" pitchFamily="2" charset="0"/>
              </a:rPr>
              <a:t>Projets Semestre 6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9D5BD690-1B1D-E96D-431D-D780D271EE0D}"/>
              </a:ext>
            </a:extLst>
          </p:cNvPr>
          <p:cNvSpPr txBox="1"/>
          <p:nvPr/>
        </p:nvSpPr>
        <p:spPr>
          <a:xfrm>
            <a:off x="3180594" y="213302"/>
            <a:ext cx="41793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bg2"/>
                </a:solidFill>
                <a:latin typeface="Raleway" pitchFamily="2" charset="0"/>
              </a:rPr>
              <a:t>Electronique pour le Traitement de l’Information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49F966F-DC49-7B1B-550D-7CE5FD1DFEDC}"/>
              </a:ext>
            </a:extLst>
          </p:cNvPr>
          <p:cNvSpPr/>
          <p:nvPr/>
        </p:nvSpPr>
        <p:spPr>
          <a:xfrm>
            <a:off x="0" y="0"/>
            <a:ext cx="313934" cy="685799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E1F0C8F8-993A-DDF7-0C48-CAA6EE168251}"/>
              </a:ext>
            </a:extLst>
          </p:cNvPr>
          <p:cNvSpPr txBox="1"/>
          <p:nvPr/>
        </p:nvSpPr>
        <p:spPr>
          <a:xfrm>
            <a:off x="1133427" y="1273592"/>
            <a:ext cx="84282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rgbClr val="F4B183"/>
                </a:solidFill>
                <a:latin typeface="Raleway ExtraBold" pitchFamily="2" charset="0"/>
              </a:rPr>
              <a:t>Modalités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B9D42CDC-CDD1-2217-CD0F-06447ECDCBBE}"/>
              </a:ext>
            </a:extLst>
          </p:cNvPr>
          <p:cNvSpPr txBox="1"/>
          <p:nvPr/>
        </p:nvSpPr>
        <p:spPr>
          <a:xfrm>
            <a:off x="1963999" y="2401427"/>
            <a:ext cx="70763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>
                <a:solidFill>
                  <a:srgbClr val="F4B183"/>
                </a:solidFill>
                <a:latin typeface="Interstate" panose="00000400000000000000" pitchFamily="2" charset="0"/>
              </a:rPr>
              <a:t>8 séances </a:t>
            </a:r>
            <a:r>
              <a:rPr lang="fr-FR" sz="2400" dirty="0">
                <a:solidFill>
                  <a:schemeClr val="bg2"/>
                </a:solidFill>
                <a:latin typeface="Interstate" panose="00000400000000000000" pitchFamily="2" charset="0"/>
              </a:rPr>
              <a:t>de 4h30 par équipe</a:t>
            </a:r>
            <a:endParaRPr lang="fr-FR" sz="2400" baseline="-25000" dirty="0">
              <a:solidFill>
                <a:schemeClr val="bg2"/>
              </a:solidFill>
            </a:endParaRPr>
          </a:p>
        </p:txBody>
      </p:sp>
      <p:sp>
        <p:nvSpPr>
          <p:cNvPr id="26" name="Flèche : droite 25">
            <a:extLst>
              <a:ext uri="{FF2B5EF4-FFF2-40B4-BE49-F238E27FC236}">
                <a16:creationId xmlns:a16="http://schemas.microsoft.com/office/drawing/2014/main" id="{3150D68F-5FBF-FB5A-D3D6-8623221BEDF0}"/>
              </a:ext>
            </a:extLst>
          </p:cNvPr>
          <p:cNvSpPr/>
          <p:nvPr/>
        </p:nvSpPr>
        <p:spPr>
          <a:xfrm>
            <a:off x="1657111" y="2464187"/>
            <a:ext cx="212436" cy="33425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B0F0"/>
              </a:solidFill>
            </a:endParaRP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856287CD-A4CD-7AA3-EE26-0FD4265F30E9}"/>
              </a:ext>
            </a:extLst>
          </p:cNvPr>
          <p:cNvSpPr txBox="1"/>
          <p:nvPr/>
        </p:nvSpPr>
        <p:spPr>
          <a:xfrm>
            <a:off x="1963998" y="4071339"/>
            <a:ext cx="670866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>
                <a:solidFill>
                  <a:schemeClr val="bg2"/>
                </a:solidFill>
                <a:latin typeface="Interstate" panose="00000400000000000000" pitchFamily="2" charset="0"/>
              </a:rPr>
              <a:t>Prototype </a:t>
            </a:r>
            <a:r>
              <a:rPr lang="fr-FR" sz="2400" dirty="0">
                <a:solidFill>
                  <a:srgbClr val="F4B183"/>
                </a:solidFill>
                <a:latin typeface="Interstate" panose="00000400000000000000" pitchFamily="2" charset="0"/>
              </a:rPr>
              <a:t>fonctionnel</a:t>
            </a:r>
            <a:r>
              <a:rPr lang="fr-FR" sz="2400" dirty="0">
                <a:solidFill>
                  <a:schemeClr val="bg2"/>
                </a:solidFill>
                <a:latin typeface="Interstate" panose="00000400000000000000" pitchFamily="2" charset="0"/>
              </a:rPr>
              <a:t> (même incomplet)</a:t>
            </a:r>
            <a:endParaRPr lang="fr-FR" sz="2400" baseline="-25000" dirty="0">
              <a:solidFill>
                <a:schemeClr val="bg2"/>
              </a:solidFill>
            </a:endParaRPr>
          </a:p>
        </p:txBody>
      </p:sp>
      <p:sp>
        <p:nvSpPr>
          <p:cNvPr id="28" name="Flèche : droite 27">
            <a:extLst>
              <a:ext uri="{FF2B5EF4-FFF2-40B4-BE49-F238E27FC236}">
                <a16:creationId xmlns:a16="http://schemas.microsoft.com/office/drawing/2014/main" id="{58348B0E-B6B2-BBB6-4D97-CDFAE66B2933}"/>
              </a:ext>
            </a:extLst>
          </p:cNvPr>
          <p:cNvSpPr/>
          <p:nvPr/>
        </p:nvSpPr>
        <p:spPr>
          <a:xfrm>
            <a:off x="1657111" y="4134099"/>
            <a:ext cx="212436" cy="33425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B0F0"/>
              </a:solidFill>
            </a:endParaRP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BAE24FD9-AF5D-1FED-3B8B-A33A5C642D77}"/>
              </a:ext>
            </a:extLst>
          </p:cNvPr>
          <p:cNvSpPr txBox="1"/>
          <p:nvPr/>
        </p:nvSpPr>
        <p:spPr>
          <a:xfrm>
            <a:off x="1133427" y="3441756"/>
            <a:ext cx="84282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rgbClr val="F4B183"/>
                </a:solidFill>
                <a:latin typeface="Raleway ExtraBold" pitchFamily="2" charset="0"/>
              </a:rPr>
              <a:t>Attentes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22C38215-F9B6-EE79-FCFB-2E0EC9A3C578}"/>
              </a:ext>
            </a:extLst>
          </p:cNvPr>
          <p:cNvSpPr txBox="1"/>
          <p:nvPr/>
        </p:nvSpPr>
        <p:spPr>
          <a:xfrm>
            <a:off x="1963998" y="4513549"/>
            <a:ext cx="719885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>
                <a:solidFill>
                  <a:srgbClr val="F4B183"/>
                </a:solidFill>
                <a:latin typeface="Interstate" panose="00000400000000000000" pitchFamily="2" charset="0"/>
              </a:rPr>
              <a:t>Validation </a:t>
            </a:r>
            <a:r>
              <a:rPr lang="fr-FR" sz="2400" dirty="0">
                <a:solidFill>
                  <a:schemeClr val="bg2"/>
                </a:solidFill>
                <a:latin typeface="Interstate" panose="00000400000000000000" pitchFamily="2" charset="0"/>
              </a:rPr>
              <a:t>de chaque fonctionnalité / Protocole de test</a:t>
            </a:r>
            <a:endParaRPr lang="fr-FR" sz="2400" baseline="-25000" dirty="0">
              <a:solidFill>
                <a:schemeClr val="bg2"/>
              </a:solidFill>
            </a:endParaRPr>
          </a:p>
        </p:txBody>
      </p:sp>
      <p:sp>
        <p:nvSpPr>
          <p:cNvPr id="31" name="Flèche : droite 30">
            <a:extLst>
              <a:ext uri="{FF2B5EF4-FFF2-40B4-BE49-F238E27FC236}">
                <a16:creationId xmlns:a16="http://schemas.microsoft.com/office/drawing/2014/main" id="{42ACE50B-0D70-640A-4E0B-EA33658CF379}"/>
              </a:ext>
            </a:extLst>
          </p:cNvPr>
          <p:cNvSpPr/>
          <p:nvPr/>
        </p:nvSpPr>
        <p:spPr>
          <a:xfrm>
            <a:off x="1657111" y="4576309"/>
            <a:ext cx="212436" cy="33425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B0F0"/>
              </a:solidFill>
            </a:endParaRP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6B87E7F7-5271-D6B2-6664-CC16AC585F3F}"/>
              </a:ext>
            </a:extLst>
          </p:cNvPr>
          <p:cNvSpPr txBox="1"/>
          <p:nvPr/>
        </p:nvSpPr>
        <p:spPr>
          <a:xfrm>
            <a:off x="1963998" y="4949401"/>
            <a:ext cx="719885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>
                <a:solidFill>
                  <a:srgbClr val="F4B183"/>
                </a:solidFill>
                <a:latin typeface="Interstate" panose="00000400000000000000" pitchFamily="2" charset="0"/>
              </a:rPr>
              <a:t>Schéma / Algorithme </a:t>
            </a:r>
            <a:r>
              <a:rPr lang="fr-FR" sz="2400" dirty="0">
                <a:solidFill>
                  <a:schemeClr val="bg2"/>
                </a:solidFill>
                <a:latin typeface="Interstate" panose="00000400000000000000" pitchFamily="2" charset="0"/>
              </a:rPr>
              <a:t>lisible et à jour</a:t>
            </a:r>
            <a:endParaRPr lang="fr-FR" sz="2400" baseline="-25000" dirty="0">
              <a:solidFill>
                <a:schemeClr val="bg2"/>
              </a:solidFill>
            </a:endParaRPr>
          </a:p>
        </p:txBody>
      </p:sp>
      <p:sp>
        <p:nvSpPr>
          <p:cNvPr id="33" name="Flèche : droite 32">
            <a:extLst>
              <a:ext uri="{FF2B5EF4-FFF2-40B4-BE49-F238E27FC236}">
                <a16:creationId xmlns:a16="http://schemas.microsoft.com/office/drawing/2014/main" id="{C74ABC4C-FF3C-3C4A-9EC0-E57A62B24453}"/>
              </a:ext>
            </a:extLst>
          </p:cNvPr>
          <p:cNvSpPr/>
          <p:nvPr/>
        </p:nvSpPr>
        <p:spPr>
          <a:xfrm>
            <a:off x="1657111" y="5012161"/>
            <a:ext cx="212436" cy="33425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B0F0"/>
              </a:solidFill>
            </a:endParaRP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3DFF10CE-A5CA-52EF-1F67-326D585699B6}"/>
              </a:ext>
            </a:extLst>
          </p:cNvPr>
          <p:cNvSpPr txBox="1"/>
          <p:nvPr/>
        </p:nvSpPr>
        <p:spPr>
          <a:xfrm>
            <a:off x="1963998" y="5388481"/>
            <a:ext cx="719885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>
                <a:solidFill>
                  <a:schemeClr val="bg2"/>
                </a:solidFill>
                <a:latin typeface="Interstate" panose="00000400000000000000" pitchFamily="2" charset="0"/>
              </a:rPr>
              <a:t>Programmes </a:t>
            </a:r>
            <a:r>
              <a:rPr lang="fr-FR" sz="2400" dirty="0">
                <a:solidFill>
                  <a:srgbClr val="F4B183"/>
                </a:solidFill>
                <a:latin typeface="Interstate" panose="00000400000000000000" pitchFamily="2" charset="0"/>
              </a:rPr>
              <a:t>commentés et documentés</a:t>
            </a:r>
            <a:endParaRPr lang="fr-FR" sz="2400" baseline="-25000" dirty="0">
              <a:solidFill>
                <a:srgbClr val="F4B183"/>
              </a:solidFill>
            </a:endParaRPr>
          </a:p>
        </p:txBody>
      </p:sp>
      <p:sp>
        <p:nvSpPr>
          <p:cNvPr id="35" name="Flèche : droite 34">
            <a:extLst>
              <a:ext uri="{FF2B5EF4-FFF2-40B4-BE49-F238E27FC236}">
                <a16:creationId xmlns:a16="http://schemas.microsoft.com/office/drawing/2014/main" id="{D10B09A8-D9D7-76A6-BC01-51DF56E3EEF7}"/>
              </a:ext>
            </a:extLst>
          </p:cNvPr>
          <p:cNvSpPr/>
          <p:nvPr/>
        </p:nvSpPr>
        <p:spPr>
          <a:xfrm>
            <a:off x="1657111" y="5451241"/>
            <a:ext cx="212436" cy="33425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B0F0"/>
              </a:solidFill>
            </a:endParaRP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DBFF42D7-B045-84DB-7D53-7296E8D9972A}"/>
              </a:ext>
            </a:extLst>
          </p:cNvPr>
          <p:cNvSpPr txBox="1"/>
          <p:nvPr/>
        </p:nvSpPr>
        <p:spPr>
          <a:xfrm>
            <a:off x="4831889" y="5783263"/>
            <a:ext cx="5559123" cy="8515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chemeClr val="bg1">
                    <a:lumMod val="75000"/>
                  </a:schemeClr>
                </a:solidFill>
                <a:latin typeface="Interstate" panose="00000400000000000000" pitchFamily="2" charset="0"/>
              </a:rPr>
              <a:t>Liste des bibliothèques utilisées</a:t>
            </a:r>
            <a:br>
              <a:rPr lang="fr-FR" dirty="0">
                <a:solidFill>
                  <a:schemeClr val="bg1">
                    <a:lumMod val="75000"/>
                  </a:schemeClr>
                </a:solidFill>
                <a:latin typeface="Interstate" panose="00000400000000000000" pitchFamily="2" charset="0"/>
              </a:rPr>
            </a:br>
            <a:r>
              <a:rPr lang="fr-FR" dirty="0">
                <a:solidFill>
                  <a:schemeClr val="bg1">
                    <a:lumMod val="75000"/>
                  </a:schemeClr>
                </a:solidFill>
                <a:latin typeface="Interstate" panose="00000400000000000000" pitchFamily="2" charset="0"/>
              </a:rPr>
              <a:t>Documentation des bibliothèques créées</a:t>
            </a:r>
          </a:p>
          <a:p>
            <a:r>
              <a:rPr lang="fr-FR" sz="2000" i="1" baseline="-25000" dirty="0">
                <a:solidFill>
                  <a:schemeClr val="bg1">
                    <a:lumMod val="75000"/>
                  </a:schemeClr>
                </a:solidFill>
                <a:latin typeface="Interstate" panose="00000400000000000000" pitchFamily="2" charset="0"/>
              </a:rPr>
              <a:t>Utilisation si possible de la programmation objet</a:t>
            </a:r>
            <a:endParaRPr lang="fr-FR" sz="2000" i="1" baseline="-250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90186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A5191D21-18CB-4320-BE28-4C52F7D605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037" y="142447"/>
            <a:ext cx="2503054" cy="1028225"/>
          </a:xfrm>
          <a:prstGeom prst="rect">
            <a:avLst/>
          </a:prstGeom>
        </p:spPr>
      </p:pic>
      <p:pic>
        <p:nvPicPr>
          <p:cNvPr id="7" name="Image 6" descr="Une image contenant extérieur, lumière, nuit&#10;&#10;Description générée automatiquement">
            <a:extLst>
              <a:ext uri="{FF2B5EF4-FFF2-40B4-BE49-F238E27FC236}">
                <a16:creationId xmlns:a16="http://schemas.microsoft.com/office/drawing/2014/main" id="{C8A9DD4D-68F7-478E-8F73-4B45DB5203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4945" y="4762002"/>
            <a:ext cx="1487055" cy="2095998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ABCB23CF-9FDA-FE4B-6AE9-7386389E7346}"/>
              </a:ext>
            </a:extLst>
          </p:cNvPr>
          <p:cNvSpPr txBox="1"/>
          <p:nvPr/>
        </p:nvSpPr>
        <p:spPr>
          <a:xfrm>
            <a:off x="1963999" y="1961287"/>
            <a:ext cx="70763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>
                <a:solidFill>
                  <a:schemeClr val="bg2"/>
                </a:solidFill>
                <a:latin typeface="Interstate" panose="00000400000000000000" pitchFamily="2" charset="0"/>
              </a:rPr>
              <a:t>Encadrants présents de 08h30 à 13h00</a:t>
            </a:r>
            <a:endParaRPr lang="fr-FR" sz="2400" baseline="-25000" dirty="0">
              <a:solidFill>
                <a:schemeClr val="bg2"/>
              </a:solidFill>
            </a:endParaRPr>
          </a:p>
        </p:txBody>
      </p:sp>
      <p:sp>
        <p:nvSpPr>
          <p:cNvPr id="12" name="Flèche : droite 11">
            <a:extLst>
              <a:ext uri="{FF2B5EF4-FFF2-40B4-BE49-F238E27FC236}">
                <a16:creationId xmlns:a16="http://schemas.microsoft.com/office/drawing/2014/main" id="{E75A29A4-C9F1-5FEE-91A8-BD5A4B9B4513}"/>
              </a:ext>
            </a:extLst>
          </p:cNvPr>
          <p:cNvSpPr/>
          <p:nvPr/>
        </p:nvSpPr>
        <p:spPr>
          <a:xfrm>
            <a:off x="1657111" y="2024047"/>
            <a:ext cx="212436" cy="33425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B0F0"/>
              </a:solidFill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639DF40B-270D-AEF1-C00C-679BFC29F8C9}"/>
              </a:ext>
            </a:extLst>
          </p:cNvPr>
          <p:cNvSpPr txBox="1"/>
          <p:nvPr/>
        </p:nvSpPr>
        <p:spPr>
          <a:xfrm>
            <a:off x="3180594" y="502660"/>
            <a:ext cx="39372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  <a:latin typeface="Raleway ExtraBold" pitchFamily="2" charset="0"/>
              </a:rPr>
              <a:t>Projets Semestre 6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9D5BD690-1B1D-E96D-431D-D780D271EE0D}"/>
              </a:ext>
            </a:extLst>
          </p:cNvPr>
          <p:cNvSpPr txBox="1"/>
          <p:nvPr/>
        </p:nvSpPr>
        <p:spPr>
          <a:xfrm>
            <a:off x="3180594" y="213302"/>
            <a:ext cx="41793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bg2"/>
                </a:solidFill>
                <a:latin typeface="Raleway" pitchFamily="2" charset="0"/>
              </a:rPr>
              <a:t>Electronique pour le Traitement de l’Information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49F966F-DC49-7B1B-550D-7CE5FD1DFEDC}"/>
              </a:ext>
            </a:extLst>
          </p:cNvPr>
          <p:cNvSpPr/>
          <p:nvPr/>
        </p:nvSpPr>
        <p:spPr>
          <a:xfrm>
            <a:off x="0" y="0"/>
            <a:ext cx="313934" cy="685799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E1F0C8F8-993A-DDF7-0C48-CAA6EE168251}"/>
              </a:ext>
            </a:extLst>
          </p:cNvPr>
          <p:cNvSpPr txBox="1"/>
          <p:nvPr/>
        </p:nvSpPr>
        <p:spPr>
          <a:xfrm>
            <a:off x="1133427" y="1273592"/>
            <a:ext cx="84282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rgbClr val="F4B183"/>
                </a:solidFill>
                <a:latin typeface="Raleway ExtraBold" pitchFamily="2" charset="0"/>
              </a:rPr>
              <a:t>Attitude professionnelle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FF120D79-176E-6A44-C707-B2FCED9124DE}"/>
              </a:ext>
            </a:extLst>
          </p:cNvPr>
          <p:cNvSpPr txBox="1"/>
          <p:nvPr/>
        </p:nvSpPr>
        <p:spPr>
          <a:xfrm>
            <a:off x="1963999" y="4163608"/>
            <a:ext cx="70763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>
                <a:solidFill>
                  <a:schemeClr val="bg2"/>
                </a:solidFill>
                <a:latin typeface="Interstate" panose="00000400000000000000" pitchFamily="2" charset="0"/>
              </a:rPr>
              <a:t>Demande d’aide technique</a:t>
            </a:r>
            <a:endParaRPr lang="fr-FR" sz="2400" baseline="-25000" dirty="0">
              <a:solidFill>
                <a:schemeClr val="bg2"/>
              </a:solidFill>
            </a:endParaRPr>
          </a:p>
        </p:txBody>
      </p:sp>
      <p:sp>
        <p:nvSpPr>
          <p:cNvPr id="3" name="Flèche : droite 2">
            <a:extLst>
              <a:ext uri="{FF2B5EF4-FFF2-40B4-BE49-F238E27FC236}">
                <a16:creationId xmlns:a16="http://schemas.microsoft.com/office/drawing/2014/main" id="{C5DEB183-5EDA-9013-20EB-A73EEAA3A304}"/>
              </a:ext>
            </a:extLst>
          </p:cNvPr>
          <p:cNvSpPr/>
          <p:nvPr/>
        </p:nvSpPr>
        <p:spPr>
          <a:xfrm>
            <a:off x="1657111" y="4226368"/>
            <a:ext cx="212436" cy="33425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B0F0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DE17FF3-A891-4AE0-95AC-FFF8E4965C51}"/>
              </a:ext>
            </a:extLst>
          </p:cNvPr>
          <p:cNvSpPr/>
          <p:nvPr/>
        </p:nvSpPr>
        <p:spPr>
          <a:xfrm>
            <a:off x="2299855" y="4690362"/>
            <a:ext cx="175490" cy="103617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48D922BA-4A6A-BBEC-744A-57870CC4E942}"/>
              </a:ext>
            </a:extLst>
          </p:cNvPr>
          <p:cNvSpPr txBox="1"/>
          <p:nvPr/>
        </p:nvSpPr>
        <p:spPr>
          <a:xfrm>
            <a:off x="2652108" y="4628046"/>
            <a:ext cx="707630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dirty="0">
                <a:solidFill>
                  <a:srgbClr val="F4B183"/>
                </a:solidFill>
                <a:latin typeface="Interstate" panose="00000400000000000000" pitchFamily="2" charset="0"/>
              </a:rPr>
              <a:t>Schéma ou Algorithme pertinent</a:t>
            </a:r>
            <a:endParaRPr lang="fr-FR" sz="2000" baseline="-25000" dirty="0">
              <a:solidFill>
                <a:srgbClr val="F4B183"/>
              </a:solidFill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D88B6567-9665-CD40-9D23-670EA034F329}"/>
              </a:ext>
            </a:extLst>
          </p:cNvPr>
          <p:cNvSpPr txBox="1"/>
          <p:nvPr/>
        </p:nvSpPr>
        <p:spPr>
          <a:xfrm>
            <a:off x="2652108" y="4992995"/>
            <a:ext cx="707630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dirty="0">
                <a:solidFill>
                  <a:srgbClr val="F4B183"/>
                </a:solidFill>
                <a:latin typeface="Interstate" panose="00000400000000000000" pitchFamily="2" charset="0"/>
              </a:rPr>
              <a:t>Tests déjà réalisés / Protocole et résultats</a:t>
            </a:r>
            <a:endParaRPr lang="fr-FR" sz="2000" baseline="-25000" dirty="0">
              <a:solidFill>
                <a:srgbClr val="F4B183"/>
              </a:solidFill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FD90BEA0-B6F8-59BE-01B6-087F64DF4022}"/>
              </a:ext>
            </a:extLst>
          </p:cNvPr>
          <p:cNvSpPr txBox="1"/>
          <p:nvPr/>
        </p:nvSpPr>
        <p:spPr>
          <a:xfrm>
            <a:off x="2652108" y="5382288"/>
            <a:ext cx="707630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dirty="0">
                <a:solidFill>
                  <a:srgbClr val="F4B183"/>
                </a:solidFill>
                <a:latin typeface="Interstate" panose="00000400000000000000" pitchFamily="2" charset="0"/>
              </a:rPr>
              <a:t>Résolution commentée et documentée</a:t>
            </a:r>
            <a:endParaRPr lang="fr-FR" sz="2000" baseline="-25000" dirty="0">
              <a:solidFill>
                <a:srgbClr val="F4B183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9F50CE5-96DE-35A7-BA91-7EE0BEF5ED20}"/>
              </a:ext>
            </a:extLst>
          </p:cNvPr>
          <p:cNvSpPr/>
          <p:nvPr/>
        </p:nvSpPr>
        <p:spPr>
          <a:xfrm>
            <a:off x="2299855" y="2486974"/>
            <a:ext cx="175490" cy="141890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9E0F533B-C363-1D5A-60FF-14E157F4E647}"/>
              </a:ext>
            </a:extLst>
          </p:cNvPr>
          <p:cNvSpPr txBox="1"/>
          <p:nvPr/>
        </p:nvSpPr>
        <p:spPr>
          <a:xfrm>
            <a:off x="2652108" y="2424658"/>
            <a:ext cx="707630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dirty="0">
                <a:solidFill>
                  <a:srgbClr val="F4B183"/>
                </a:solidFill>
                <a:latin typeface="Interstate" panose="00000400000000000000" pitchFamily="2" charset="0"/>
              </a:rPr>
              <a:t>Point d’avancement / difficultés en grand groupe à 08h40 </a:t>
            </a:r>
            <a:r>
              <a:rPr lang="fr-FR" sz="1400" dirty="0">
                <a:solidFill>
                  <a:srgbClr val="F4B183"/>
                </a:solidFill>
                <a:latin typeface="Interstate" panose="00000400000000000000" pitchFamily="2" charset="0"/>
              </a:rPr>
              <a:t>(15 min)</a:t>
            </a:r>
            <a:endParaRPr lang="fr-FR" sz="2000" baseline="-25000" dirty="0">
              <a:solidFill>
                <a:srgbClr val="F4B183"/>
              </a:solidFill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2AF03A35-F65B-B2A2-C506-6BFCDD72E07D}"/>
              </a:ext>
            </a:extLst>
          </p:cNvPr>
          <p:cNvSpPr txBox="1"/>
          <p:nvPr/>
        </p:nvSpPr>
        <p:spPr>
          <a:xfrm>
            <a:off x="2652108" y="3140824"/>
            <a:ext cx="847771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dirty="0">
                <a:solidFill>
                  <a:srgbClr val="F4B183"/>
                </a:solidFill>
                <a:latin typeface="Interstate" panose="00000400000000000000" pitchFamily="2" charset="0"/>
              </a:rPr>
              <a:t>Bilan de la séance par équipe entre 12h00 et 12h30 </a:t>
            </a:r>
            <a:r>
              <a:rPr lang="fr-FR" sz="1400" dirty="0">
                <a:solidFill>
                  <a:srgbClr val="F4B183"/>
                </a:solidFill>
                <a:latin typeface="Interstate" panose="00000400000000000000" pitchFamily="2" charset="0"/>
              </a:rPr>
              <a:t>(5 min / équipe)</a:t>
            </a:r>
            <a:endParaRPr lang="fr-FR" sz="2000" baseline="-25000" dirty="0">
              <a:solidFill>
                <a:srgbClr val="F4B183"/>
              </a:solidFill>
            </a:endParaRP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9E445E50-F282-7F6E-6535-1E53AD5547A3}"/>
              </a:ext>
            </a:extLst>
          </p:cNvPr>
          <p:cNvSpPr txBox="1"/>
          <p:nvPr/>
        </p:nvSpPr>
        <p:spPr>
          <a:xfrm>
            <a:off x="2652108" y="2787009"/>
            <a:ext cx="847771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dirty="0">
                <a:solidFill>
                  <a:srgbClr val="F4B183"/>
                </a:solidFill>
                <a:latin typeface="Interstate" panose="00000400000000000000" pitchFamily="2" charset="0"/>
              </a:rPr>
              <a:t>Aide technique / organisation de 09h00 et 12h00</a:t>
            </a:r>
            <a:endParaRPr lang="fr-FR" sz="2000" baseline="-25000" dirty="0">
              <a:solidFill>
                <a:srgbClr val="F4B183"/>
              </a:solidFill>
            </a:endParaRP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68C93FB7-E656-6071-645F-A80044526D2A}"/>
              </a:ext>
            </a:extLst>
          </p:cNvPr>
          <p:cNvSpPr txBox="1"/>
          <p:nvPr/>
        </p:nvSpPr>
        <p:spPr>
          <a:xfrm>
            <a:off x="2652108" y="3505773"/>
            <a:ext cx="847771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dirty="0">
                <a:solidFill>
                  <a:srgbClr val="F4B183"/>
                </a:solidFill>
                <a:latin typeface="Interstate" panose="00000400000000000000" pitchFamily="2" charset="0"/>
              </a:rPr>
              <a:t>Préparation avancement / difficultés de 12h30 à 13h00</a:t>
            </a:r>
            <a:endParaRPr lang="fr-FR" sz="2000" baseline="-25000" dirty="0">
              <a:solidFill>
                <a:srgbClr val="F4B183"/>
              </a:solidFill>
            </a:endParaRP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7D870349-C1EE-503A-A7BB-C6A1C52FD8E7}"/>
              </a:ext>
            </a:extLst>
          </p:cNvPr>
          <p:cNvSpPr txBox="1"/>
          <p:nvPr/>
        </p:nvSpPr>
        <p:spPr>
          <a:xfrm>
            <a:off x="8957616" y="5083732"/>
            <a:ext cx="1895121" cy="40011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fr-FR" sz="2000" dirty="0">
                <a:latin typeface="Interstate" panose="00000400000000000000" pitchFamily="2" charset="0"/>
              </a:rPr>
              <a:t>Audit possible</a:t>
            </a:r>
            <a:endParaRPr lang="fr-FR" sz="2000" baseline="-25000" dirty="0"/>
          </a:p>
        </p:txBody>
      </p:sp>
    </p:spTree>
    <p:extLst>
      <p:ext uri="{BB962C8B-B14F-4D97-AF65-F5344CB8AC3E}">
        <p14:creationId xmlns:p14="http://schemas.microsoft.com/office/powerpoint/2010/main" val="3784353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A5191D21-18CB-4320-BE28-4C52F7D605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037" y="142447"/>
            <a:ext cx="2503054" cy="1028225"/>
          </a:xfrm>
          <a:prstGeom prst="rect">
            <a:avLst/>
          </a:prstGeom>
        </p:spPr>
      </p:pic>
      <p:pic>
        <p:nvPicPr>
          <p:cNvPr id="7" name="Image 6" descr="Une image contenant extérieur, lumière, nuit&#10;&#10;Description générée automatiquement">
            <a:extLst>
              <a:ext uri="{FF2B5EF4-FFF2-40B4-BE49-F238E27FC236}">
                <a16:creationId xmlns:a16="http://schemas.microsoft.com/office/drawing/2014/main" id="{C8A9DD4D-68F7-478E-8F73-4B45DB5203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4945" y="4762002"/>
            <a:ext cx="1487055" cy="2095998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ABCB23CF-9FDA-FE4B-6AE9-7386389E7346}"/>
              </a:ext>
            </a:extLst>
          </p:cNvPr>
          <p:cNvSpPr txBox="1"/>
          <p:nvPr/>
        </p:nvSpPr>
        <p:spPr>
          <a:xfrm>
            <a:off x="1963999" y="1961287"/>
            <a:ext cx="70763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>
                <a:solidFill>
                  <a:schemeClr val="bg2"/>
                </a:solidFill>
                <a:latin typeface="Interstate" panose="00000400000000000000" pitchFamily="2" charset="0"/>
              </a:rPr>
              <a:t>Développement sous </a:t>
            </a:r>
            <a:r>
              <a:rPr lang="fr-FR" sz="2400" dirty="0">
                <a:solidFill>
                  <a:srgbClr val="F4B183"/>
                </a:solidFill>
                <a:latin typeface="Interstate" panose="00000400000000000000" pitchFamily="2" charset="0"/>
              </a:rPr>
              <a:t>Python 3</a:t>
            </a:r>
            <a:r>
              <a:rPr lang="fr-FR" sz="2400" dirty="0">
                <a:solidFill>
                  <a:schemeClr val="bg2"/>
                </a:solidFill>
                <a:latin typeface="Interstate" panose="00000400000000000000" pitchFamily="2" charset="0"/>
              </a:rPr>
              <a:t> / Anaconda</a:t>
            </a:r>
            <a:endParaRPr lang="fr-FR" sz="2400" baseline="-25000" dirty="0">
              <a:solidFill>
                <a:schemeClr val="bg2"/>
              </a:solidFill>
            </a:endParaRPr>
          </a:p>
        </p:txBody>
      </p:sp>
      <p:sp>
        <p:nvSpPr>
          <p:cNvPr id="12" name="Flèche : droite 11">
            <a:extLst>
              <a:ext uri="{FF2B5EF4-FFF2-40B4-BE49-F238E27FC236}">
                <a16:creationId xmlns:a16="http://schemas.microsoft.com/office/drawing/2014/main" id="{E75A29A4-C9F1-5FEE-91A8-BD5A4B9B4513}"/>
              </a:ext>
            </a:extLst>
          </p:cNvPr>
          <p:cNvSpPr/>
          <p:nvPr/>
        </p:nvSpPr>
        <p:spPr>
          <a:xfrm>
            <a:off x="1657111" y="2024047"/>
            <a:ext cx="212436" cy="33425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B0F0"/>
              </a:solidFill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639DF40B-270D-AEF1-C00C-679BFC29F8C9}"/>
              </a:ext>
            </a:extLst>
          </p:cNvPr>
          <p:cNvSpPr txBox="1"/>
          <p:nvPr/>
        </p:nvSpPr>
        <p:spPr>
          <a:xfrm>
            <a:off x="3180594" y="502660"/>
            <a:ext cx="39372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  <a:latin typeface="Raleway ExtraBold" pitchFamily="2" charset="0"/>
              </a:rPr>
              <a:t>Projets Semestre 6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9D5BD690-1B1D-E96D-431D-D780D271EE0D}"/>
              </a:ext>
            </a:extLst>
          </p:cNvPr>
          <p:cNvSpPr txBox="1"/>
          <p:nvPr/>
        </p:nvSpPr>
        <p:spPr>
          <a:xfrm>
            <a:off x="3180594" y="213302"/>
            <a:ext cx="41793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bg2"/>
                </a:solidFill>
                <a:latin typeface="Raleway" pitchFamily="2" charset="0"/>
              </a:rPr>
              <a:t>Electronique pour le Traitement de l’Information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49F966F-DC49-7B1B-550D-7CE5FD1DFEDC}"/>
              </a:ext>
            </a:extLst>
          </p:cNvPr>
          <p:cNvSpPr/>
          <p:nvPr/>
        </p:nvSpPr>
        <p:spPr>
          <a:xfrm>
            <a:off x="0" y="0"/>
            <a:ext cx="313934" cy="685799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E1F0C8F8-993A-DDF7-0C48-CAA6EE168251}"/>
              </a:ext>
            </a:extLst>
          </p:cNvPr>
          <p:cNvSpPr txBox="1"/>
          <p:nvPr/>
        </p:nvSpPr>
        <p:spPr>
          <a:xfrm>
            <a:off x="1133427" y="1273592"/>
            <a:ext cx="84282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rgbClr val="F4B183"/>
                </a:solidFill>
                <a:latin typeface="Raleway ExtraBold" pitchFamily="2" charset="0"/>
              </a:rPr>
              <a:t>Développement informatique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B9D42CDC-CDD1-2217-CD0F-06447ECDCBBE}"/>
              </a:ext>
            </a:extLst>
          </p:cNvPr>
          <p:cNvSpPr txBox="1"/>
          <p:nvPr/>
        </p:nvSpPr>
        <p:spPr>
          <a:xfrm>
            <a:off x="1963998" y="3296975"/>
            <a:ext cx="842701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>
                <a:solidFill>
                  <a:schemeClr val="bg2"/>
                </a:solidFill>
                <a:latin typeface="Interstate" panose="00000400000000000000" pitchFamily="2" charset="0"/>
              </a:rPr>
              <a:t>Utilisation de </a:t>
            </a:r>
            <a:r>
              <a:rPr lang="fr-FR" sz="2400" dirty="0">
                <a:solidFill>
                  <a:srgbClr val="F4B183"/>
                </a:solidFill>
                <a:latin typeface="Interstate" panose="00000400000000000000" pitchFamily="2" charset="0"/>
              </a:rPr>
              <a:t>bibliothèques standards </a:t>
            </a:r>
            <a:r>
              <a:rPr lang="fr-FR" sz="2400" dirty="0">
                <a:solidFill>
                  <a:schemeClr val="bg2"/>
                </a:solidFill>
                <a:latin typeface="Interstate" panose="00000400000000000000" pitchFamily="2" charset="0"/>
              </a:rPr>
              <a:t>(</a:t>
            </a:r>
            <a:r>
              <a:rPr lang="fr-FR" sz="2400" dirty="0" err="1">
                <a:solidFill>
                  <a:schemeClr val="bg2"/>
                </a:solidFill>
                <a:latin typeface="Interstate" panose="00000400000000000000" pitchFamily="2" charset="0"/>
              </a:rPr>
              <a:t>Numpy</a:t>
            </a:r>
            <a:r>
              <a:rPr lang="fr-FR" sz="2400" dirty="0">
                <a:solidFill>
                  <a:schemeClr val="bg2"/>
                </a:solidFill>
                <a:latin typeface="Interstate" panose="00000400000000000000" pitchFamily="2" charset="0"/>
              </a:rPr>
              <a:t>, </a:t>
            </a:r>
            <a:r>
              <a:rPr lang="fr-FR" sz="2400" dirty="0" err="1">
                <a:solidFill>
                  <a:schemeClr val="bg2"/>
                </a:solidFill>
                <a:latin typeface="Interstate" panose="00000400000000000000" pitchFamily="2" charset="0"/>
              </a:rPr>
              <a:t>Matplotlib</a:t>
            </a:r>
            <a:r>
              <a:rPr lang="fr-FR" sz="2400" dirty="0">
                <a:solidFill>
                  <a:schemeClr val="bg2"/>
                </a:solidFill>
                <a:latin typeface="Interstate" panose="00000400000000000000" pitchFamily="2" charset="0"/>
              </a:rPr>
              <a:t>, </a:t>
            </a:r>
            <a:r>
              <a:rPr lang="fr-FR" sz="2400" dirty="0" err="1">
                <a:solidFill>
                  <a:schemeClr val="bg2"/>
                </a:solidFill>
                <a:latin typeface="Interstate" panose="00000400000000000000" pitchFamily="2" charset="0"/>
              </a:rPr>
              <a:t>Scipy</a:t>
            </a:r>
            <a:r>
              <a:rPr lang="fr-FR" sz="2400" dirty="0">
                <a:solidFill>
                  <a:schemeClr val="bg2"/>
                </a:solidFill>
                <a:latin typeface="Interstate" panose="00000400000000000000" pitchFamily="2" charset="0"/>
              </a:rPr>
              <a:t>…)</a:t>
            </a:r>
            <a:endParaRPr lang="fr-FR" sz="2400" baseline="-25000" dirty="0">
              <a:solidFill>
                <a:schemeClr val="bg2"/>
              </a:solidFill>
            </a:endParaRPr>
          </a:p>
        </p:txBody>
      </p:sp>
      <p:sp>
        <p:nvSpPr>
          <p:cNvPr id="26" name="Flèche : droite 25">
            <a:extLst>
              <a:ext uri="{FF2B5EF4-FFF2-40B4-BE49-F238E27FC236}">
                <a16:creationId xmlns:a16="http://schemas.microsoft.com/office/drawing/2014/main" id="{3150D68F-5FBF-FB5A-D3D6-8623221BEDF0}"/>
              </a:ext>
            </a:extLst>
          </p:cNvPr>
          <p:cNvSpPr/>
          <p:nvPr/>
        </p:nvSpPr>
        <p:spPr>
          <a:xfrm>
            <a:off x="1657111" y="3359735"/>
            <a:ext cx="212436" cy="33425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B0F0"/>
              </a:solidFill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4292018A-CA23-D3DD-1113-BDBDF749159E}"/>
              </a:ext>
            </a:extLst>
          </p:cNvPr>
          <p:cNvSpPr txBox="1"/>
          <p:nvPr/>
        </p:nvSpPr>
        <p:spPr>
          <a:xfrm>
            <a:off x="1963998" y="3716717"/>
            <a:ext cx="842701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>
                <a:solidFill>
                  <a:schemeClr val="bg2"/>
                </a:solidFill>
                <a:latin typeface="Interstate" panose="00000400000000000000" pitchFamily="2" charset="0"/>
              </a:rPr>
              <a:t>Interface graphique sous </a:t>
            </a:r>
            <a:r>
              <a:rPr lang="fr-FR" sz="2400" dirty="0" err="1">
                <a:solidFill>
                  <a:srgbClr val="F4B183"/>
                </a:solidFill>
                <a:latin typeface="Interstate" panose="00000400000000000000" pitchFamily="2" charset="0"/>
              </a:rPr>
              <a:t>PyQT</a:t>
            </a:r>
            <a:r>
              <a:rPr lang="fr-FR" sz="2400" dirty="0">
                <a:solidFill>
                  <a:srgbClr val="F4B183"/>
                </a:solidFill>
                <a:latin typeface="Interstate" panose="00000400000000000000" pitchFamily="2" charset="0"/>
              </a:rPr>
              <a:t> </a:t>
            </a:r>
            <a:r>
              <a:rPr lang="fr-FR" sz="2400" dirty="0">
                <a:solidFill>
                  <a:schemeClr val="bg1"/>
                </a:solidFill>
                <a:latin typeface="Interstate" panose="00000400000000000000" pitchFamily="2" charset="0"/>
              </a:rPr>
              <a:t>/</a:t>
            </a:r>
            <a:r>
              <a:rPr lang="fr-FR" sz="2400" dirty="0">
                <a:solidFill>
                  <a:srgbClr val="F4B183"/>
                </a:solidFill>
                <a:latin typeface="Interstate" panose="00000400000000000000" pitchFamily="2" charset="0"/>
              </a:rPr>
              <a:t> </a:t>
            </a:r>
            <a:r>
              <a:rPr lang="fr-FR" sz="2400" dirty="0" err="1">
                <a:solidFill>
                  <a:srgbClr val="F4B183"/>
                </a:solidFill>
                <a:latin typeface="Interstate" panose="00000400000000000000" pitchFamily="2" charset="0"/>
              </a:rPr>
              <a:t>PySide</a:t>
            </a:r>
            <a:endParaRPr lang="fr-FR" sz="2400" baseline="-25000" dirty="0">
              <a:solidFill>
                <a:srgbClr val="F4B183"/>
              </a:solidFill>
            </a:endParaRPr>
          </a:p>
        </p:txBody>
      </p:sp>
      <p:sp>
        <p:nvSpPr>
          <p:cNvPr id="3" name="Flèche : droite 2">
            <a:extLst>
              <a:ext uri="{FF2B5EF4-FFF2-40B4-BE49-F238E27FC236}">
                <a16:creationId xmlns:a16="http://schemas.microsoft.com/office/drawing/2014/main" id="{A3FD3D0F-E801-C71B-F68F-F4E096205515}"/>
              </a:ext>
            </a:extLst>
          </p:cNvPr>
          <p:cNvSpPr/>
          <p:nvPr/>
        </p:nvSpPr>
        <p:spPr>
          <a:xfrm>
            <a:off x="1657111" y="3779477"/>
            <a:ext cx="212436" cy="33425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B0F0"/>
              </a:solidFill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F5F6BC0F-8C48-AF4B-BC6E-91A96E3FA1DD}"/>
              </a:ext>
            </a:extLst>
          </p:cNvPr>
          <p:cNvSpPr txBox="1"/>
          <p:nvPr/>
        </p:nvSpPr>
        <p:spPr>
          <a:xfrm>
            <a:off x="2622923" y="2457436"/>
            <a:ext cx="842701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dirty="0">
                <a:solidFill>
                  <a:schemeClr val="bg2"/>
                </a:solidFill>
                <a:latin typeface="Interstate" panose="00000400000000000000" pitchFamily="2" charset="0"/>
              </a:rPr>
              <a:t>Style de code / Convention </a:t>
            </a:r>
            <a:r>
              <a:rPr lang="fr-FR" sz="2000" dirty="0">
                <a:solidFill>
                  <a:srgbClr val="F4B183"/>
                </a:solidFill>
                <a:latin typeface="Interstate" panose="00000400000000000000" pitchFamily="2" charset="0"/>
              </a:rPr>
              <a:t>PEP 8</a:t>
            </a:r>
            <a:endParaRPr lang="fr-FR" sz="2000" baseline="-25000" dirty="0">
              <a:solidFill>
                <a:srgbClr val="F4B183"/>
              </a:solidFill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26FA8113-15E6-3D72-97A1-302FCB300C43}"/>
              </a:ext>
            </a:extLst>
          </p:cNvPr>
          <p:cNvSpPr txBox="1"/>
          <p:nvPr/>
        </p:nvSpPr>
        <p:spPr>
          <a:xfrm>
            <a:off x="2622923" y="2796318"/>
            <a:ext cx="842701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dirty="0">
                <a:solidFill>
                  <a:schemeClr val="bg2"/>
                </a:solidFill>
                <a:latin typeface="Interstate" panose="00000400000000000000" pitchFamily="2" charset="0"/>
              </a:rPr>
              <a:t>Style de doc + commentaire / Convention </a:t>
            </a:r>
            <a:r>
              <a:rPr lang="fr-FR" sz="2000" dirty="0">
                <a:solidFill>
                  <a:srgbClr val="F4B183"/>
                </a:solidFill>
                <a:latin typeface="Interstate" panose="00000400000000000000" pitchFamily="2" charset="0"/>
              </a:rPr>
              <a:t>PEP 257</a:t>
            </a:r>
            <a:endParaRPr lang="fr-FR" sz="2000" baseline="-25000" dirty="0">
              <a:solidFill>
                <a:srgbClr val="F4B183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0CB7210-1620-1766-E46F-7C5815CF1E51}"/>
              </a:ext>
            </a:extLst>
          </p:cNvPr>
          <p:cNvSpPr/>
          <p:nvPr/>
        </p:nvSpPr>
        <p:spPr>
          <a:xfrm>
            <a:off x="2299854" y="2486975"/>
            <a:ext cx="193963" cy="70945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65B2B97E-2E0A-002F-5FF1-0CA6CA463848}"/>
              </a:ext>
            </a:extLst>
          </p:cNvPr>
          <p:cNvSpPr txBox="1"/>
          <p:nvPr/>
        </p:nvSpPr>
        <p:spPr>
          <a:xfrm>
            <a:off x="1963998" y="4966415"/>
            <a:ext cx="842701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>
                <a:solidFill>
                  <a:schemeClr val="bg2"/>
                </a:solidFill>
                <a:latin typeface="Interstate" panose="00000400000000000000" pitchFamily="2" charset="0"/>
              </a:rPr>
              <a:t>Gestion de version (si possible) sous </a:t>
            </a:r>
            <a:r>
              <a:rPr lang="fr-FR" sz="2400" dirty="0" err="1">
                <a:solidFill>
                  <a:srgbClr val="F4B183"/>
                </a:solidFill>
                <a:latin typeface="Interstate" panose="00000400000000000000" pitchFamily="2" charset="0"/>
              </a:rPr>
              <a:t>GitLab</a:t>
            </a:r>
            <a:r>
              <a:rPr lang="fr-FR" sz="2400" dirty="0">
                <a:solidFill>
                  <a:schemeClr val="bg2"/>
                </a:solidFill>
                <a:latin typeface="Interstate" panose="00000400000000000000" pitchFamily="2" charset="0"/>
              </a:rPr>
              <a:t> / </a:t>
            </a:r>
            <a:r>
              <a:rPr lang="fr-FR" sz="1600" dirty="0">
                <a:solidFill>
                  <a:schemeClr val="bg2"/>
                </a:solidFill>
                <a:latin typeface="Interstate" panose="00000400000000000000" pitchFamily="2" charset="0"/>
              </a:rPr>
              <a:t>plateforme Paris-Saclay</a:t>
            </a:r>
            <a:endParaRPr lang="fr-FR" sz="2400" baseline="-25000" dirty="0">
              <a:solidFill>
                <a:srgbClr val="F4B183"/>
              </a:solidFill>
            </a:endParaRPr>
          </a:p>
        </p:txBody>
      </p:sp>
      <p:sp>
        <p:nvSpPr>
          <p:cNvPr id="20" name="Flèche : droite 19">
            <a:extLst>
              <a:ext uri="{FF2B5EF4-FFF2-40B4-BE49-F238E27FC236}">
                <a16:creationId xmlns:a16="http://schemas.microsoft.com/office/drawing/2014/main" id="{8507D957-9704-015C-8562-80D4201C83AD}"/>
              </a:ext>
            </a:extLst>
          </p:cNvPr>
          <p:cNvSpPr/>
          <p:nvPr/>
        </p:nvSpPr>
        <p:spPr>
          <a:xfrm>
            <a:off x="1657111" y="5029175"/>
            <a:ext cx="212436" cy="33425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B0F0"/>
              </a:solidFill>
            </a:endParaRP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B533ECB3-997D-CBD5-6430-C8EE5C537F9E}"/>
              </a:ext>
            </a:extLst>
          </p:cNvPr>
          <p:cNvSpPr txBox="1"/>
          <p:nvPr/>
        </p:nvSpPr>
        <p:spPr>
          <a:xfrm>
            <a:off x="1967521" y="5406015"/>
            <a:ext cx="842701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>
                <a:solidFill>
                  <a:srgbClr val="F4B183"/>
                </a:solidFill>
                <a:latin typeface="Interstate" panose="00000400000000000000" pitchFamily="2" charset="0"/>
              </a:rPr>
              <a:t>Programmation objet </a:t>
            </a:r>
            <a:r>
              <a:rPr lang="fr-FR" sz="2400" dirty="0">
                <a:solidFill>
                  <a:schemeClr val="bg2"/>
                </a:solidFill>
                <a:latin typeface="Interstate" panose="00000400000000000000" pitchFamily="2" charset="0"/>
              </a:rPr>
              <a:t>si possible</a:t>
            </a:r>
            <a:endParaRPr lang="fr-FR" sz="2400" baseline="-25000" dirty="0">
              <a:solidFill>
                <a:srgbClr val="F4B183"/>
              </a:solidFill>
            </a:endParaRPr>
          </a:p>
        </p:txBody>
      </p:sp>
      <p:sp>
        <p:nvSpPr>
          <p:cNvPr id="22" name="Flèche : droite 21">
            <a:extLst>
              <a:ext uri="{FF2B5EF4-FFF2-40B4-BE49-F238E27FC236}">
                <a16:creationId xmlns:a16="http://schemas.microsoft.com/office/drawing/2014/main" id="{9A9AAA0D-2D00-0DCE-EC4C-7F6AA741E5A8}"/>
              </a:ext>
            </a:extLst>
          </p:cNvPr>
          <p:cNvSpPr/>
          <p:nvPr/>
        </p:nvSpPr>
        <p:spPr>
          <a:xfrm>
            <a:off x="1660634" y="5468775"/>
            <a:ext cx="212436" cy="33425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28544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A5191D21-18CB-4320-BE28-4C52F7D605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037" y="142447"/>
            <a:ext cx="2503054" cy="1028225"/>
          </a:xfrm>
          <a:prstGeom prst="rect">
            <a:avLst/>
          </a:prstGeom>
        </p:spPr>
      </p:pic>
      <p:pic>
        <p:nvPicPr>
          <p:cNvPr id="7" name="Image 6" descr="Une image contenant extérieur, lumière, nuit&#10;&#10;Description générée automatiquement">
            <a:extLst>
              <a:ext uri="{FF2B5EF4-FFF2-40B4-BE49-F238E27FC236}">
                <a16:creationId xmlns:a16="http://schemas.microsoft.com/office/drawing/2014/main" id="{C8A9DD4D-68F7-478E-8F73-4B45DB5203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4945" y="4762002"/>
            <a:ext cx="1487055" cy="2095998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ABCB23CF-9FDA-FE4B-6AE9-7386389E7346}"/>
              </a:ext>
            </a:extLst>
          </p:cNvPr>
          <p:cNvSpPr txBox="1"/>
          <p:nvPr/>
        </p:nvSpPr>
        <p:spPr>
          <a:xfrm>
            <a:off x="1963999" y="1961287"/>
            <a:ext cx="70763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>
                <a:solidFill>
                  <a:schemeClr val="bg2"/>
                </a:solidFill>
                <a:latin typeface="Interstate" panose="00000400000000000000" pitchFamily="2" charset="0"/>
              </a:rPr>
              <a:t>Développement sous </a:t>
            </a:r>
            <a:r>
              <a:rPr lang="fr-FR" sz="2400" dirty="0">
                <a:solidFill>
                  <a:srgbClr val="F4B183"/>
                </a:solidFill>
                <a:latin typeface="Interstate" panose="00000400000000000000" pitchFamily="2" charset="0"/>
              </a:rPr>
              <a:t>MBED 6</a:t>
            </a:r>
            <a:r>
              <a:rPr lang="fr-FR" sz="2400" dirty="0">
                <a:solidFill>
                  <a:schemeClr val="bg2"/>
                </a:solidFill>
                <a:latin typeface="Interstate" panose="00000400000000000000" pitchFamily="2" charset="0"/>
              </a:rPr>
              <a:t> / </a:t>
            </a:r>
            <a:r>
              <a:rPr lang="fr-FR" sz="2400" dirty="0" err="1">
                <a:solidFill>
                  <a:schemeClr val="bg2"/>
                </a:solidFill>
                <a:latin typeface="Interstate" panose="00000400000000000000" pitchFamily="2" charset="0"/>
              </a:rPr>
              <a:t>Keil</a:t>
            </a:r>
            <a:r>
              <a:rPr lang="fr-FR" sz="2400" dirty="0">
                <a:solidFill>
                  <a:schemeClr val="bg2"/>
                </a:solidFill>
                <a:latin typeface="Interstate" panose="00000400000000000000" pitchFamily="2" charset="0"/>
              </a:rPr>
              <a:t> Studio</a:t>
            </a:r>
            <a:endParaRPr lang="fr-FR" sz="2400" baseline="-25000" dirty="0">
              <a:solidFill>
                <a:schemeClr val="bg2"/>
              </a:solidFill>
            </a:endParaRPr>
          </a:p>
        </p:txBody>
      </p:sp>
      <p:sp>
        <p:nvSpPr>
          <p:cNvPr id="12" name="Flèche : droite 11">
            <a:extLst>
              <a:ext uri="{FF2B5EF4-FFF2-40B4-BE49-F238E27FC236}">
                <a16:creationId xmlns:a16="http://schemas.microsoft.com/office/drawing/2014/main" id="{E75A29A4-C9F1-5FEE-91A8-BD5A4B9B4513}"/>
              </a:ext>
            </a:extLst>
          </p:cNvPr>
          <p:cNvSpPr/>
          <p:nvPr/>
        </p:nvSpPr>
        <p:spPr>
          <a:xfrm>
            <a:off x="1657111" y="2024047"/>
            <a:ext cx="212436" cy="33425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B0F0"/>
              </a:solidFill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639DF40B-270D-AEF1-C00C-679BFC29F8C9}"/>
              </a:ext>
            </a:extLst>
          </p:cNvPr>
          <p:cNvSpPr txBox="1"/>
          <p:nvPr/>
        </p:nvSpPr>
        <p:spPr>
          <a:xfrm>
            <a:off x="3180594" y="502660"/>
            <a:ext cx="39372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  <a:latin typeface="Raleway ExtraBold" pitchFamily="2" charset="0"/>
              </a:rPr>
              <a:t>Projets Semestre 6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9D5BD690-1B1D-E96D-431D-D780D271EE0D}"/>
              </a:ext>
            </a:extLst>
          </p:cNvPr>
          <p:cNvSpPr txBox="1"/>
          <p:nvPr/>
        </p:nvSpPr>
        <p:spPr>
          <a:xfrm>
            <a:off x="3180594" y="213302"/>
            <a:ext cx="41793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bg2"/>
                </a:solidFill>
                <a:latin typeface="Raleway" pitchFamily="2" charset="0"/>
              </a:rPr>
              <a:t>Electronique pour le Traitement de l’Information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49F966F-DC49-7B1B-550D-7CE5FD1DFEDC}"/>
              </a:ext>
            </a:extLst>
          </p:cNvPr>
          <p:cNvSpPr/>
          <p:nvPr/>
        </p:nvSpPr>
        <p:spPr>
          <a:xfrm>
            <a:off x="0" y="0"/>
            <a:ext cx="313934" cy="685799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E1F0C8F8-993A-DDF7-0C48-CAA6EE168251}"/>
              </a:ext>
            </a:extLst>
          </p:cNvPr>
          <p:cNvSpPr txBox="1"/>
          <p:nvPr/>
        </p:nvSpPr>
        <p:spPr>
          <a:xfrm>
            <a:off x="1133427" y="1273592"/>
            <a:ext cx="84282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rgbClr val="F4B183"/>
                </a:solidFill>
                <a:latin typeface="Raleway ExtraBold" pitchFamily="2" charset="0"/>
              </a:rPr>
              <a:t>Développement embarqué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B9D42CDC-CDD1-2217-CD0F-06447ECDCBBE}"/>
              </a:ext>
            </a:extLst>
          </p:cNvPr>
          <p:cNvSpPr txBox="1"/>
          <p:nvPr/>
        </p:nvSpPr>
        <p:spPr>
          <a:xfrm>
            <a:off x="1963998" y="3296975"/>
            <a:ext cx="842701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>
                <a:solidFill>
                  <a:schemeClr val="bg2"/>
                </a:solidFill>
                <a:latin typeface="Interstate" panose="00000400000000000000" pitchFamily="2" charset="0"/>
              </a:rPr>
              <a:t>Création de </a:t>
            </a:r>
            <a:r>
              <a:rPr lang="fr-FR" sz="2400" dirty="0">
                <a:solidFill>
                  <a:srgbClr val="F4B183"/>
                </a:solidFill>
                <a:latin typeface="Interstate" panose="00000400000000000000" pitchFamily="2" charset="0"/>
              </a:rPr>
              <a:t>bibliothèques </a:t>
            </a:r>
            <a:r>
              <a:rPr lang="fr-FR" sz="2400" dirty="0">
                <a:solidFill>
                  <a:schemeClr val="bg1"/>
                </a:solidFill>
                <a:latin typeface="Interstate" panose="00000400000000000000" pitchFamily="2" charset="0"/>
              </a:rPr>
              <a:t>pour des composants spécifiques</a:t>
            </a:r>
            <a:endParaRPr lang="fr-FR" sz="2400" baseline="-25000" dirty="0">
              <a:solidFill>
                <a:schemeClr val="bg1"/>
              </a:solidFill>
            </a:endParaRPr>
          </a:p>
        </p:txBody>
      </p:sp>
      <p:sp>
        <p:nvSpPr>
          <p:cNvPr id="26" name="Flèche : droite 25">
            <a:extLst>
              <a:ext uri="{FF2B5EF4-FFF2-40B4-BE49-F238E27FC236}">
                <a16:creationId xmlns:a16="http://schemas.microsoft.com/office/drawing/2014/main" id="{3150D68F-5FBF-FB5A-D3D6-8623221BEDF0}"/>
              </a:ext>
            </a:extLst>
          </p:cNvPr>
          <p:cNvSpPr/>
          <p:nvPr/>
        </p:nvSpPr>
        <p:spPr>
          <a:xfrm>
            <a:off x="1657111" y="3359735"/>
            <a:ext cx="212436" cy="33425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B0F0"/>
              </a:solidFill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F5F6BC0F-8C48-AF4B-BC6E-91A96E3FA1DD}"/>
              </a:ext>
            </a:extLst>
          </p:cNvPr>
          <p:cNvSpPr txBox="1"/>
          <p:nvPr/>
        </p:nvSpPr>
        <p:spPr>
          <a:xfrm>
            <a:off x="2622923" y="2457436"/>
            <a:ext cx="842701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dirty="0">
                <a:solidFill>
                  <a:schemeClr val="bg2"/>
                </a:solidFill>
                <a:latin typeface="Interstate" panose="00000400000000000000" pitchFamily="2" charset="0"/>
              </a:rPr>
              <a:t>Commentaires </a:t>
            </a:r>
            <a:r>
              <a:rPr lang="fr-FR" sz="2000" dirty="0">
                <a:solidFill>
                  <a:srgbClr val="F4B183"/>
                </a:solidFill>
                <a:latin typeface="Interstate" panose="00000400000000000000" pitchFamily="2" charset="0"/>
              </a:rPr>
              <a:t>PEP 257</a:t>
            </a:r>
            <a:r>
              <a:rPr lang="fr-FR" sz="2000" dirty="0">
                <a:solidFill>
                  <a:schemeClr val="bg2"/>
                </a:solidFill>
                <a:latin typeface="Interstate" panose="00000400000000000000" pitchFamily="2" charset="0"/>
              </a:rPr>
              <a:t> </a:t>
            </a:r>
            <a:endParaRPr lang="fr-FR" sz="2000" baseline="-25000" dirty="0">
              <a:solidFill>
                <a:srgbClr val="F4B183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0CB7210-1620-1766-E46F-7C5815CF1E51}"/>
              </a:ext>
            </a:extLst>
          </p:cNvPr>
          <p:cNvSpPr/>
          <p:nvPr/>
        </p:nvSpPr>
        <p:spPr>
          <a:xfrm>
            <a:off x="2299854" y="2486975"/>
            <a:ext cx="193963" cy="70945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65B2B97E-2E0A-002F-5FF1-0CA6CA463848}"/>
              </a:ext>
            </a:extLst>
          </p:cNvPr>
          <p:cNvSpPr txBox="1"/>
          <p:nvPr/>
        </p:nvSpPr>
        <p:spPr>
          <a:xfrm>
            <a:off x="1963998" y="6056305"/>
            <a:ext cx="842701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>
                <a:solidFill>
                  <a:schemeClr val="bg2"/>
                </a:solidFill>
                <a:latin typeface="Interstate" panose="00000400000000000000" pitchFamily="2" charset="0"/>
              </a:rPr>
              <a:t>Programmation objet (si possible)</a:t>
            </a:r>
            <a:endParaRPr lang="fr-FR" sz="2400" baseline="-25000" dirty="0">
              <a:solidFill>
                <a:srgbClr val="F4B183"/>
              </a:solidFill>
            </a:endParaRPr>
          </a:p>
        </p:txBody>
      </p:sp>
      <p:sp>
        <p:nvSpPr>
          <p:cNvPr id="20" name="Flèche : droite 19">
            <a:extLst>
              <a:ext uri="{FF2B5EF4-FFF2-40B4-BE49-F238E27FC236}">
                <a16:creationId xmlns:a16="http://schemas.microsoft.com/office/drawing/2014/main" id="{8507D957-9704-015C-8562-80D4201C83AD}"/>
              </a:ext>
            </a:extLst>
          </p:cNvPr>
          <p:cNvSpPr/>
          <p:nvPr/>
        </p:nvSpPr>
        <p:spPr>
          <a:xfrm>
            <a:off x="1657111" y="6119065"/>
            <a:ext cx="212436" cy="33425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B0F0"/>
              </a:solidFill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874BCD40-CB62-964B-3790-B11601205047}"/>
              </a:ext>
            </a:extLst>
          </p:cNvPr>
          <p:cNvSpPr txBox="1"/>
          <p:nvPr/>
        </p:nvSpPr>
        <p:spPr>
          <a:xfrm>
            <a:off x="2622923" y="2796319"/>
            <a:ext cx="842701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dirty="0">
                <a:solidFill>
                  <a:schemeClr val="bg2"/>
                </a:solidFill>
                <a:latin typeface="Interstate" panose="00000400000000000000" pitchFamily="2" charset="0"/>
              </a:rPr>
              <a:t>Documentation et résultats des tests</a:t>
            </a:r>
            <a:endParaRPr lang="fr-FR" sz="2000" baseline="-25000" dirty="0">
              <a:solidFill>
                <a:srgbClr val="F4B183"/>
              </a:solidFill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493E874C-74E0-159C-F236-1BA3D0C4E48C}"/>
              </a:ext>
            </a:extLst>
          </p:cNvPr>
          <p:cNvSpPr txBox="1"/>
          <p:nvPr/>
        </p:nvSpPr>
        <p:spPr>
          <a:xfrm>
            <a:off x="2650428" y="3829647"/>
            <a:ext cx="842701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dirty="0">
                <a:solidFill>
                  <a:schemeClr val="bg2"/>
                </a:solidFill>
                <a:latin typeface="Interstate" panose="00000400000000000000" pitchFamily="2" charset="0"/>
              </a:rPr>
              <a:t>Commentaires </a:t>
            </a:r>
            <a:r>
              <a:rPr lang="fr-FR" sz="2000" dirty="0">
                <a:solidFill>
                  <a:srgbClr val="F4B183"/>
                </a:solidFill>
                <a:latin typeface="Interstate" panose="00000400000000000000" pitchFamily="2" charset="0"/>
              </a:rPr>
              <a:t>PEP 257</a:t>
            </a:r>
            <a:r>
              <a:rPr lang="fr-FR" sz="2000" dirty="0">
                <a:solidFill>
                  <a:schemeClr val="bg2"/>
                </a:solidFill>
                <a:latin typeface="Interstate" panose="00000400000000000000" pitchFamily="2" charset="0"/>
              </a:rPr>
              <a:t> </a:t>
            </a:r>
            <a:endParaRPr lang="fr-FR" sz="2000" baseline="-25000" dirty="0">
              <a:solidFill>
                <a:srgbClr val="F4B183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3E20241-0D3A-353A-11CE-E126B894B87A}"/>
              </a:ext>
            </a:extLst>
          </p:cNvPr>
          <p:cNvSpPr/>
          <p:nvPr/>
        </p:nvSpPr>
        <p:spPr>
          <a:xfrm>
            <a:off x="2327360" y="3859185"/>
            <a:ext cx="166458" cy="105455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35008978-6F05-8CF7-F25F-E44F303C835F}"/>
              </a:ext>
            </a:extLst>
          </p:cNvPr>
          <p:cNvSpPr txBox="1"/>
          <p:nvPr/>
        </p:nvSpPr>
        <p:spPr>
          <a:xfrm>
            <a:off x="2650428" y="4168530"/>
            <a:ext cx="842701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dirty="0">
                <a:solidFill>
                  <a:schemeClr val="bg2"/>
                </a:solidFill>
                <a:latin typeface="Interstate" panose="00000400000000000000" pitchFamily="2" charset="0"/>
              </a:rPr>
              <a:t>Documentation </a:t>
            </a:r>
            <a:r>
              <a:rPr lang="fr-FR" sz="2000" dirty="0" err="1">
                <a:solidFill>
                  <a:srgbClr val="F4B183"/>
                </a:solidFill>
                <a:latin typeface="Interstate" panose="00000400000000000000" pitchFamily="2" charset="0"/>
              </a:rPr>
              <a:t>MarkDown</a:t>
            </a:r>
            <a:endParaRPr lang="fr-FR" sz="2000" baseline="-25000" dirty="0">
              <a:solidFill>
                <a:srgbClr val="F4B183"/>
              </a:solidFill>
            </a:endParaRP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90F66428-1C44-03E2-D29C-8E4D59AF3FE1}"/>
              </a:ext>
            </a:extLst>
          </p:cNvPr>
          <p:cNvSpPr txBox="1"/>
          <p:nvPr/>
        </p:nvSpPr>
        <p:spPr>
          <a:xfrm>
            <a:off x="2650428" y="4530686"/>
            <a:ext cx="842701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dirty="0">
                <a:solidFill>
                  <a:schemeClr val="bg2"/>
                </a:solidFill>
                <a:latin typeface="Interstate" panose="00000400000000000000" pitchFamily="2" charset="0"/>
              </a:rPr>
              <a:t>Résultats des tests et exemple d’utilisation</a:t>
            </a:r>
            <a:endParaRPr lang="fr-FR" sz="2000" baseline="-25000" dirty="0">
              <a:solidFill>
                <a:srgbClr val="F4B18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15837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A5191D21-18CB-4320-BE28-4C52F7D605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037" y="142447"/>
            <a:ext cx="2503054" cy="1028225"/>
          </a:xfrm>
          <a:prstGeom prst="rect">
            <a:avLst/>
          </a:prstGeom>
        </p:spPr>
      </p:pic>
      <p:pic>
        <p:nvPicPr>
          <p:cNvPr id="7" name="Image 6" descr="Une image contenant extérieur, lumière, nuit&#10;&#10;Description générée automatiquement">
            <a:extLst>
              <a:ext uri="{FF2B5EF4-FFF2-40B4-BE49-F238E27FC236}">
                <a16:creationId xmlns:a16="http://schemas.microsoft.com/office/drawing/2014/main" id="{C8A9DD4D-68F7-478E-8F73-4B45DB5203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4945" y="4762002"/>
            <a:ext cx="1487055" cy="2095998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ABCB23CF-9FDA-FE4B-6AE9-7386389E7346}"/>
              </a:ext>
            </a:extLst>
          </p:cNvPr>
          <p:cNvSpPr txBox="1"/>
          <p:nvPr/>
        </p:nvSpPr>
        <p:spPr>
          <a:xfrm>
            <a:off x="1963999" y="1961287"/>
            <a:ext cx="70763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>
                <a:solidFill>
                  <a:schemeClr val="bg2"/>
                </a:solidFill>
                <a:latin typeface="Interstate" panose="00000400000000000000" pitchFamily="2" charset="0"/>
              </a:rPr>
              <a:t>Utilisation d’un outil de gestion</a:t>
            </a:r>
            <a:endParaRPr lang="fr-FR" sz="2400" baseline="-25000" dirty="0">
              <a:solidFill>
                <a:schemeClr val="bg2"/>
              </a:solidFill>
            </a:endParaRPr>
          </a:p>
        </p:txBody>
      </p:sp>
      <p:sp>
        <p:nvSpPr>
          <p:cNvPr id="12" name="Flèche : droite 11">
            <a:extLst>
              <a:ext uri="{FF2B5EF4-FFF2-40B4-BE49-F238E27FC236}">
                <a16:creationId xmlns:a16="http://schemas.microsoft.com/office/drawing/2014/main" id="{E75A29A4-C9F1-5FEE-91A8-BD5A4B9B4513}"/>
              </a:ext>
            </a:extLst>
          </p:cNvPr>
          <p:cNvSpPr/>
          <p:nvPr/>
        </p:nvSpPr>
        <p:spPr>
          <a:xfrm>
            <a:off x="1657111" y="2024047"/>
            <a:ext cx="212436" cy="33425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B0F0"/>
              </a:solidFill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639DF40B-270D-AEF1-C00C-679BFC29F8C9}"/>
              </a:ext>
            </a:extLst>
          </p:cNvPr>
          <p:cNvSpPr txBox="1"/>
          <p:nvPr/>
        </p:nvSpPr>
        <p:spPr>
          <a:xfrm>
            <a:off x="3180594" y="502660"/>
            <a:ext cx="39372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  <a:latin typeface="Raleway ExtraBold" pitchFamily="2" charset="0"/>
              </a:rPr>
              <a:t>Projets Semestre 6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9D5BD690-1B1D-E96D-431D-D780D271EE0D}"/>
              </a:ext>
            </a:extLst>
          </p:cNvPr>
          <p:cNvSpPr txBox="1"/>
          <p:nvPr/>
        </p:nvSpPr>
        <p:spPr>
          <a:xfrm>
            <a:off x="3180594" y="213302"/>
            <a:ext cx="41793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bg2"/>
                </a:solidFill>
                <a:latin typeface="Raleway" pitchFamily="2" charset="0"/>
              </a:rPr>
              <a:t>Electronique pour le Traitement de l’Information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49F966F-DC49-7B1B-550D-7CE5FD1DFEDC}"/>
              </a:ext>
            </a:extLst>
          </p:cNvPr>
          <p:cNvSpPr/>
          <p:nvPr/>
        </p:nvSpPr>
        <p:spPr>
          <a:xfrm>
            <a:off x="0" y="0"/>
            <a:ext cx="313934" cy="685799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E1F0C8F8-993A-DDF7-0C48-CAA6EE168251}"/>
              </a:ext>
            </a:extLst>
          </p:cNvPr>
          <p:cNvSpPr txBox="1"/>
          <p:nvPr/>
        </p:nvSpPr>
        <p:spPr>
          <a:xfrm>
            <a:off x="1133427" y="1273592"/>
            <a:ext cx="84282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rgbClr val="F4B183"/>
                </a:solidFill>
                <a:latin typeface="Raleway ExtraBold" pitchFamily="2" charset="0"/>
              </a:rPr>
              <a:t>Organisation du travail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F5F6BC0F-8C48-AF4B-BC6E-91A96E3FA1DD}"/>
              </a:ext>
            </a:extLst>
          </p:cNvPr>
          <p:cNvSpPr txBox="1"/>
          <p:nvPr/>
        </p:nvSpPr>
        <p:spPr>
          <a:xfrm>
            <a:off x="2622923" y="2457436"/>
            <a:ext cx="842701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dirty="0" err="1">
                <a:solidFill>
                  <a:schemeClr val="bg2"/>
                </a:solidFill>
                <a:latin typeface="Interstate" panose="00000400000000000000" pitchFamily="2" charset="0"/>
              </a:rPr>
              <a:t>Basecamp</a:t>
            </a:r>
            <a:r>
              <a:rPr lang="fr-FR" sz="2000" dirty="0">
                <a:solidFill>
                  <a:schemeClr val="bg2"/>
                </a:solidFill>
                <a:latin typeface="Interstate" panose="00000400000000000000" pitchFamily="2" charset="0"/>
              </a:rPr>
              <a:t> / Slack / Teams</a:t>
            </a:r>
            <a:endParaRPr lang="fr-FR" sz="2000" baseline="-25000" dirty="0">
              <a:solidFill>
                <a:srgbClr val="F4B183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0CB7210-1620-1766-E46F-7C5815CF1E51}"/>
              </a:ext>
            </a:extLst>
          </p:cNvPr>
          <p:cNvSpPr/>
          <p:nvPr/>
        </p:nvSpPr>
        <p:spPr>
          <a:xfrm>
            <a:off x="2299854" y="2486975"/>
            <a:ext cx="193964" cy="40011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9B0DA6BF-FDA5-032C-E039-D47C6A0DB88F}"/>
              </a:ext>
            </a:extLst>
          </p:cNvPr>
          <p:cNvSpPr txBox="1"/>
          <p:nvPr/>
        </p:nvSpPr>
        <p:spPr>
          <a:xfrm>
            <a:off x="1963999" y="3070651"/>
            <a:ext cx="70763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>
                <a:solidFill>
                  <a:schemeClr val="bg2"/>
                </a:solidFill>
                <a:latin typeface="Interstate" panose="00000400000000000000" pitchFamily="2" charset="0"/>
              </a:rPr>
              <a:t>Centralisation des fichiers dans un répertoire partagé</a:t>
            </a:r>
            <a:endParaRPr lang="fr-FR" sz="2400" baseline="-25000" dirty="0">
              <a:solidFill>
                <a:schemeClr val="bg2"/>
              </a:solidFill>
            </a:endParaRPr>
          </a:p>
        </p:txBody>
      </p:sp>
      <p:sp>
        <p:nvSpPr>
          <p:cNvPr id="3" name="Flèche : droite 2">
            <a:extLst>
              <a:ext uri="{FF2B5EF4-FFF2-40B4-BE49-F238E27FC236}">
                <a16:creationId xmlns:a16="http://schemas.microsoft.com/office/drawing/2014/main" id="{83191600-E1BB-EE0F-339F-161761697397}"/>
              </a:ext>
            </a:extLst>
          </p:cNvPr>
          <p:cNvSpPr/>
          <p:nvPr/>
        </p:nvSpPr>
        <p:spPr>
          <a:xfrm>
            <a:off x="1657111" y="3133411"/>
            <a:ext cx="212436" cy="33425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B0F0"/>
              </a:solidFill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5E96D030-5CB3-5BE0-4328-DD95EE583115}"/>
              </a:ext>
            </a:extLst>
          </p:cNvPr>
          <p:cNvSpPr txBox="1"/>
          <p:nvPr/>
        </p:nvSpPr>
        <p:spPr>
          <a:xfrm>
            <a:off x="1973031" y="3781110"/>
            <a:ext cx="70763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>
                <a:solidFill>
                  <a:schemeClr val="bg2"/>
                </a:solidFill>
                <a:latin typeface="Interstate" panose="00000400000000000000" pitchFamily="2" charset="0"/>
              </a:rPr>
              <a:t>Documents numériques</a:t>
            </a:r>
            <a:endParaRPr lang="fr-FR" sz="2400" baseline="-25000" dirty="0">
              <a:solidFill>
                <a:schemeClr val="bg2"/>
              </a:solidFill>
            </a:endParaRPr>
          </a:p>
        </p:txBody>
      </p:sp>
      <p:sp>
        <p:nvSpPr>
          <p:cNvPr id="22" name="Flèche : droite 21">
            <a:extLst>
              <a:ext uri="{FF2B5EF4-FFF2-40B4-BE49-F238E27FC236}">
                <a16:creationId xmlns:a16="http://schemas.microsoft.com/office/drawing/2014/main" id="{417D0C34-140E-5F55-7C76-AFBA4ED0651C}"/>
              </a:ext>
            </a:extLst>
          </p:cNvPr>
          <p:cNvSpPr/>
          <p:nvPr/>
        </p:nvSpPr>
        <p:spPr>
          <a:xfrm>
            <a:off x="1666143" y="3843870"/>
            <a:ext cx="212436" cy="33425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B0F0"/>
              </a:solidFill>
            </a:endParaRP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6A5D3DA0-AF9B-C974-1B3D-A059A949B3A9}"/>
              </a:ext>
            </a:extLst>
          </p:cNvPr>
          <p:cNvSpPr txBox="1"/>
          <p:nvPr/>
        </p:nvSpPr>
        <p:spPr>
          <a:xfrm>
            <a:off x="2622923" y="4327408"/>
            <a:ext cx="842701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dirty="0">
                <a:solidFill>
                  <a:schemeClr val="bg2"/>
                </a:solidFill>
                <a:latin typeface="Interstate" panose="00000400000000000000" pitchFamily="2" charset="0"/>
              </a:rPr>
              <a:t>Schéma électrique : KICAD / Eagle</a:t>
            </a:r>
            <a:endParaRPr lang="fr-FR" sz="2000" baseline="-25000" dirty="0">
              <a:solidFill>
                <a:srgbClr val="F4B183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3E08D83-F5C1-CC4C-5562-583F21B2A013}"/>
              </a:ext>
            </a:extLst>
          </p:cNvPr>
          <p:cNvSpPr/>
          <p:nvPr/>
        </p:nvSpPr>
        <p:spPr>
          <a:xfrm>
            <a:off x="2299854" y="4356947"/>
            <a:ext cx="193964" cy="80939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3852273B-D759-F8FC-0F1E-5AF1E5E96A74}"/>
              </a:ext>
            </a:extLst>
          </p:cNvPr>
          <p:cNvSpPr txBox="1"/>
          <p:nvPr/>
        </p:nvSpPr>
        <p:spPr>
          <a:xfrm>
            <a:off x="2622923" y="4727518"/>
            <a:ext cx="842701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dirty="0">
                <a:solidFill>
                  <a:schemeClr val="bg2"/>
                </a:solidFill>
                <a:latin typeface="Interstate" panose="00000400000000000000" pitchFamily="2" charset="0"/>
              </a:rPr>
              <a:t>Documentation du projet</a:t>
            </a:r>
            <a:endParaRPr lang="fr-FR" sz="2000" baseline="-25000" dirty="0">
              <a:solidFill>
                <a:srgbClr val="F4B18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5232684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1635</TotalTime>
  <Words>831</Words>
  <Application>Microsoft Office PowerPoint</Application>
  <PresentationFormat>Grand écran</PresentationFormat>
  <Paragraphs>196</Paragraphs>
  <Slides>14</Slides>
  <Notes>14</Notes>
  <HiddenSlides>0</HiddenSlides>
  <MMClips>0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14</vt:i4>
      </vt:variant>
    </vt:vector>
  </HeadingPairs>
  <TitlesOfParts>
    <vt:vector size="23" baseType="lpstr">
      <vt:lpstr>Arial</vt:lpstr>
      <vt:lpstr>Calibri</vt:lpstr>
      <vt:lpstr>Calibri Light</vt:lpstr>
      <vt:lpstr>inherit</vt:lpstr>
      <vt:lpstr>Interstate</vt:lpstr>
      <vt:lpstr>Raleway</vt:lpstr>
      <vt:lpstr>Raleway ExtraBold</vt:lpstr>
      <vt:lpstr>Trebuchet MS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Julien Villemejane</dc:creator>
  <cp:lastModifiedBy>Julien Villemejane</cp:lastModifiedBy>
  <cp:revision>661</cp:revision>
  <dcterms:created xsi:type="dcterms:W3CDTF">2021-08-23T13:09:32Z</dcterms:created>
  <dcterms:modified xsi:type="dcterms:W3CDTF">2023-01-13T07:38:05Z</dcterms:modified>
</cp:coreProperties>
</file>